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3" r:id="rId1"/>
  </p:sldMasterIdLst>
  <p:sldIdLst>
    <p:sldId id="278" r:id="rId2"/>
    <p:sldId id="256" r:id="rId3"/>
    <p:sldId id="257" r:id="rId4"/>
    <p:sldId id="258" r:id="rId5"/>
    <p:sldId id="259" r:id="rId6"/>
    <p:sldId id="260" r:id="rId7"/>
    <p:sldId id="261" r:id="rId8"/>
    <p:sldId id="262" r:id="rId9"/>
    <p:sldId id="263" r:id="rId10"/>
    <p:sldId id="264" r:id="rId11"/>
    <p:sldId id="266" r:id="rId12"/>
    <p:sldId id="267" r:id="rId13"/>
    <p:sldId id="268" r:id="rId14"/>
    <p:sldId id="269" r:id="rId15"/>
    <p:sldId id="270" r:id="rId16"/>
    <p:sldId id="271" r:id="rId17"/>
    <p:sldId id="272" r:id="rId18"/>
    <p:sldId id="279" r:id="rId19"/>
    <p:sldId id="273" r:id="rId20"/>
    <p:sldId id="274" r:id="rId21"/>
    <p:sldId id="275" r:id="rId22"/>
    <p:sldId id="276"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25" d="100"/>
          <a:sy n="25" d="100"/>
        </p:scale>
        <p:origin x="2894" y="134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923F103-BC34-4FE4-A40E-EDDEECFDA5D0}" type="datetimeFigureOut">
              <a:rPr lang="en-US" smtClean="0"/>
              <a:pPr/>
              <a:t>4/25/2023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75193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4/25/2023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49875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4/25/2023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91125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C9CA7B-DFD4-44B5-8C60-D14B8CD1FB59}" type="datetimeFigureOut">
              <a:rPr lang="en-US" smtClean="0"/>
              <a:t>4/25/2023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3219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34E6425-0181-43F2-84FC-787E803FD2F8}" type="datetimeFigureOut">
              <a:rPr lang="en-US" smtClean="0"/>
              <a:t>4/25/2023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0847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BDB8791-F1B0-41E7-B7FD-A781E65C4266}" type="datetimeFigureOut">
              <a:rPr lang="en-US" smtClean="0"/>
              <a:t>4/25/2023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510436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2BE451C3-0FF4-47C4-B829-773ADF60F88C}" type="datetimeFigureOut">
              <a:rPr lang="en-US" smtClean="0"/>
              <a:t>4/25/2023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0366975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4/25/2023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8578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4/25/2023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402036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76E86A4C-8E40-4F87-A4F0-01A0687C5742}" type="datetimeFigureOut">
              <a:rPr lang="en-US" smtClean="0"/>
              <a:t>4/25/2023</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24065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5E72C73-2D91-4E12-BA25-F0AA0C03599B}" type="datetimeFigureOut">
              <a:rPr lang="en-US" smtClean="0"/>
              <a:t>4/25/2023</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67049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BE451C3-0FF4-47C4-B829-773ADF60F88C}" type="datetimeFigureOut">
              <a:rPr lang="en-US" smtClean="0"/>
              <a:t>4/25/2023</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57209455"/>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a:extLst>
              <a:ext uri="{FF2B5EF4-FFF2-40B4-BE49-F238E27FC236}">
                <a16:creationId xmlns:a16="http://schemas.microsoft.com/office/drawing/2014/main" id="{FD91795E-AA34-3117-9F77-D1CBD6FD3A2C}"/>
              </a:ext>
            </a:extLst>
          </p:cNvPr>
          <p:cNvPicPr>
            <a:picLocks noChangeAspect="1"/>
          </p:cNvPicPr>
          <p:nvPr/>
        </p:nvPicPr>
        <p:blipFill>
          <a:blip r:embed="rId2"/>
          <a:srcRect b="17614"/>
          <a:stretch>
            <a:fillRect/>
          </a:stretch>
        </p:blipFill>
        <p:spPr>
          <a:xfrm>
            <a:off x="196563" y="131976"/>
            <a:ext cx="1727666" cy="827542"/>
          </a:xfrm>
          <a:prstGeom prst="rect">
            <a:avLst/>
          </a:prstGeom>
        </p:spPr>
      </p:pic>
      <p:sp>
        <p:nvSpPr>
          <p:cNvPr id="6" name="TextBox 5">
            <a:extLst>
              <a:ext uri="{FF2B5EF4-FFF2-40B4-BE49-F238E27FC236}">
                <a16:creationId xmlns:a16="http://schemas.microsoft.com/office/drawing/2014/main" id="{F7A1B481-0EA9-34B6-5533-586C16A274DC}"/>
              </a:ext>
            </a:extLst>
          </p:cNvPr>
          <p:cNvSpPr txBox="1"/>
          <p:nvPr/>
        </p:nvSpPr>
        <p:spPr>
          <a:xfrm>
            <a:off x="3271690" y="2644170"/>
            <a:ext cx="5648620" cy="1569660"/>
          </a:xfrm>
          <a:prstGeom prst="rect">
            <a:avLst/>
          </a:prstGeom>
          <a:noFill/>
        </p:spPr>
        <p:txBody>
          <a:bodyPr wrap="square">
            <a:spAutoFit/>
          </a:bodyPr>
          <a:lstStyle/>
          <a:p>
            <a:pPr marL="0" indent="0">
              <a:buNone/>
            </a:pPr>
            <a:r>
              <a:rPr lang="en-US" altLang="zh-CN" sz="9600" b="1" dirty="0">
                <a:solidFill>
                  <a:srgbClr val="5E2620"/>
                </a:solidFill>
                <a:latin typeface="Calibri" panose="020F0502020204030204" charset="0"/>
                <a:ea typeface="Calibri" panose="020F0502020204030204" charset="0"/>
                <a:cs typeface="Calibri" panose="020F0502020204030204" charset="0"/>
              </a:rPr>
              <a:t>WELCOME</a:t>
            </a:r>
          </a:p>
        </p:txBody>
      </p:sp>
    </p:spTree>
    <p:extLst>
      <p:ext uri="{BB962C8B-B14F-4D97-AF65-F5344CB8AC3E}">
        <p14:creationId xmlns:p14="http://schemas.microsoft.com/office/powerpoint/2010/main" val="28357969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F5ECE-C296-9912-592F-41F3B1B206D2}"/>
              </a:ext>
            </a:extLst>
          </p:cNvPr>
          <p:cNvSpPr>
            <a:spLocks noGrp="1"/>
          </p:cNvSpPr>
          <p:nvPr>
            <p:ph type="title"/>
          </p:nvPr>
        </p:nvSpPr>
        <p:spPr/>
        <p:txBody>
          <a:bodyPr>
            <a:normAutofit/>
          </a:bodyPr>
          <a:lstStyle/>
          <a:p>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SYSTEM FLOW DIAGRAM</a:t>
            </a:r>
            <a:endParaRPr lang="en-IN" sz="3200" dirty="0">
              <a:solidFill>
                <a:schemeClr val="tx1"/>
              </a:solidFill>
            </a:endParaRPr>
          </a:p>
        </p:txBody>
      </p:sp>
      <p:pic>
        <p:nvPicPr>
          <p:cNvPr id="6" name="Content Placeholder 1" descr="angular-spring-boot-mysql">
            <a:extLst>
              <a:ext uri="{FF2B5EF4-FFF2-40B4-BE49-F238E27FC236}">
                <a16:creationId xmlns:a16="http://schemas.microsoft.com/office/drawing/2014/main" id="{842B0B87-A419-87DB-132E-7158D9941329}"/>
              </a:ext>
            </a:extLst>
          </p:cNvPr>
          <p:cNvPicPr>
            <a:picLocks noGrp="1" noChangeAspect="1"/>
          </p:cNvPicPr>
          <p:nvPr>
            <p:ph idx="1"/>
          </p:nvPr>
        </p:nvPicPr>
        <p:blipFill>
          <a:blip r:embed="rId2"/>
          <a:stretch>
            <a:fillRect/>
          </a:stretch>
        </p:blipFill>
        <p:spPr>
          <a:xfrm>
            <a:off x="2635623" y="2317735"/>
            <a:ext cx="7208699" cy="4459774"/>
          </a:xfrm>
          <a:prstGeom prst="rect">
            <a:avLst/>
          </a:prstGeom>
        </p:spPr>
      </p:pic>
    </p:spTree>
    <p:extLst>
      <p:ext uri="{BB962C8B-B14F-4D97-AF65-F5344CB8AC3E}">
        <p14:creationId xmlns:p14="http://schemas.microsoft.com/office/powerpoint/2010/main" val="12611701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BD8A8-429E-7986-2754-95F5D0DAE92C}"/>
              </a:ext>
            </a:extLst>
          </p:cNvPr>
          <p:cNvSpPr>
            <a:spLocks noGrp="1"/>
          </p:cNvSpPr>
          <p:nvPr>
            <p:ph type="title"/>
          </p:nvPr>
        </p:nvSpPr>
        <p:spPr/>
        <p:txBody>
          <a:bodyPr>
            <a:normAutofit/>
          </a:bodyPr>
          <a:lstStyle/>
          <a:p>
            <a:r>
              <a:rPr lang="en-US" altLang="zh-CN" sz="36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MODULEs</a:t>
            </a:r>
            <a:endParaRPr lang="en-IN" sz="3600" dirty="0">
              <a:solidFill>
                <a:schemeClr val="tx1"/>
              </a:solidFill>
            </a:endParaRPr>
          </a:p>
        </p:txBody>
      </p:sp>
      <p:sp>
        <p:nvSpPr>
          <p:cNvPr id="3" name="Content Placeholder 2">
            <a:extLst>
              <a:ext uri="{FF2B5EF4-FFF2-40B4-BE49-F238E27FC236}">
                <a16:creationId xmlns:a16="http://schemas.microsoft.com/office/drawing/2014/main" id="{CD8090D4-7BC3-B42C-6102-C801A3C07FE8}"/>
              </a:ext>
            </a:extLst>
          </p:cNvPr>
          <p:cNvSpPr>
            <a:spLocks noGrp="1"/>
          </p:cNvSpPr>
          <p:nvPr>
            <p:ph idx="1"/>
          </p:nvPr>
        </p:nvSpPr>
        <p:spPr>
          <a:xfrm>
            <a:off x="2231136" y="2638044"/>
            <a:ext cx="7729728" cy="1593297"/>
          </a:xfrm>
        </p:spPr>
        <p:txBody>
          <a:bodyPr/>
          <a:lstStyle/>
          <a:p>
            <a:pPr>
              <a:buFont typeface="Arial" panose="020B0604020202020204" pitchFamily="34" charset="0"/>
              <a:buChar char="•"/>
            </a:pPr>
            <a:r>
              <a:rPr lang="en-US" sz="2800" dirty="0">
                <a:latin typeface="Times New Roman" panose="02020603050405020304" charset="0"/>
                <a:cs typeface="Times New Roman" panose="02020603050405020304" charset="0"/>
              </a:rPr>
              <a:t> </a:t>
            </a:r>
            <a:r>
              <a:rPr lang="en-US" sz="1800" b="1" dirty="0">
                <a:latin typeface="Times New Roman" panose="02020603050405020304" charset="0"/>
                <a:cs typeface="Times New Roman" panose="02020603050405020304" charset="0"/>
              </a:rPr>
              <a:t>The System </a:t>
            </a:r>
            <a:r>
              <a:rPr lang="en-US" b="1" dirty="0">
                <a:latin typeface="Times New Roman" panose="02020603050405020304" charset="0"/>
                <a:cs typeface="Times New Roman" panose="02020603050405020304" charset="0"/>
              </a:rPr>
              <a:t>C</a:t>
            </a:r>
            <a:r>
              <a:rPr lang="en-US" sz="1800" b="1" dirty="0">
                <a:latin typeface="Times New Roman" panose="02020603050405020304" charset="0"/>
                <a:cs typeface="Times New Roman" panose="02020603050405020304" charset="0"/>
              </a:rPr>
              <a:t>ontains 2 Modules</a:t>
            </a:r>
          </a:p>
          <a:p>
            <a:pPr marL="514350" indent="-514350">
              <a:buAutoNum type="arabicPeriod"/>
            </a:pPr>
            <a:r>
              <a:rPr lang="en-US" sz="1800" b="1" dirty="0">
                <a:latin typeface="Times New Roman" panose="02020603050405020304" charset="0"/>
                <a:cs typeface="Times New Roman" panose="02020603050405020304" charset="0"/>
              </a:rPr>
              <a:t>ADMIN</a:t>
            </a:r>
            <a:r>
              <a:rPr lang="en-US" sz="1800" dirty="0">
                <a:latin typeface="Times New Roman" panose="02020603050405020304" charset="0"/>
                <a:cs typeface="Times New Roman" panose="02020603050405020304" charset="0"/>
              </a:rPr>
              <a:t> – Registration, login, </a:t>
            </a:r>
            <a:r>
              <a:rPr lang="en-US" dirty="0">
                <a:latin typeface="Times New Roman" panose="02020603050405020304" charset="0"/>
                <a:cs typeface="Times New Roman" panose="02020603050405020304" charset="0"/>
              </a:rPr>
              <a:t>Add Product</a:t>
            </a:r>
            <a:r>
              <a:rPr lang="en-US" sz="1800" dirty="0">
                <a:latin typeface="Times New Roman" panose="02020603050405020304" charset="0"/>
                <a:cs typeface="Times New Roman" panose="02020603050405020304" charset="0"/>
              </a:rPr>
              <a:t>, Product list</a:t>
            </a:r>
            <a:r>
              <a:rPr lang="en-US" dirty="0">
                <a:latin typeface="Times New Roman" panose="02020603050405020304" charset="0"/>
                <a:cs typeface="Times New Roman" panose="02020603050405020304" charset="0"/>
              </a:rPr>
              <a:t>.</a:t>
            </a:r>
            <a:endParaRPr lang="en-US" sz="1800" dirty="0">
              <a:latin typeface="Times New Roman" panose="02020603050405020304" charset="0"/>
              <a:cs typeface="Times New Roman" panose="02020603050405020304" charset="0"/>
            </a:endParaRPr>
          </a:p>
          <a:p>
            <a:pPr marL="514350" indent="-514350">
              <a:buAutoNum type="arabicPeriod"/>
            </a:pPr>
            <a:r>
              <a:rPr lang="en-US" sz="1800" b="1" dirty="0">
                <a:latin typeface="Times New Roman" panose="02020603050405020304" charset="0"/>
                <a:cs typeface="Times New Roman" panose="02020603050405020304" charset="0"/>
              </a:rPr>
              <a:t>CLIENT</a:t>
            </a:r>
            <a:r>
              <a:rPr lang="en-US" sz="1800" dirty="0">
                <a:latin typeface="Times New Roman" panose="02020603050405020304" charset="0"/>
                <a:cs typeface="Times New Roman" panose="02020603050405020304" charset="0"/>
              </a:rPr>
              <a:t> – Signup, login </a:t>
            </a:r>
            <a:r>
              <a:rPr lang="en-US" dirty="0">
                <a:latin typeface="Times New Roman" panose="02020603050405020304" charset="0"/>
                <a:cs typeface="Times New Roman" panose="02020603050405020304" charset="0"/>
              </a:rPr>
              <a:t>,Product List, Add To Card, Place Order, Payment.</a:t>
            </a:r>
            <a:endParaRPr lang="en-US" sz="1800" dirty="0">
              <a:latin typeface="Times New Roman" panose="02020603050405020304" charset="0"/>
              <a:cs typeface="Times New Roman" panose="02020603050405020304" charset="0"/>
            </a:endParaRPr>
          </a:p>
          <a:p>
            <a:endParaRPr lang="en-IN" dirty="0"/>
          </a:p>
        </p:txBody>
      </p:sp>
    </p:spTree>
    <p:extLst>
      <p:ext uri="{BB962C8B-B14F-4D97-AF65-F5344CB8AC3E}">
        <p14:creationId xmlns:p14="http://schemas.microsoft.com/office/powerpoint/2010/main" val="2500447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A80EB-3E79-BA9B-1464-17A046CDB77A}"/>
              </a:ext>
            </a:extLst>
          </p:cNvPr>
          <p:cNvSpPr>
            <a:spLocks noGrp="1"/>
          </p:cNvSpPr>
          <p:nvPr>
            <p:ph type="title"/>
          </p:nvPr>
        </p:nvSpPr>
        <p:spPr/>
        <p:txBody>
          <a:bodyPr>
            <a:normAutofit fontScale="90000"/>
          </a:bodyPr>
          <a:lstStyle/>
          <a:p>
            <a:r>
              <a:rPr lang="en-US" sz="3600" b="1" dirty="0">
                <a:latin typeface="Times New Roman" panose="02020603050405020304" charset="0"/>
                <a:cs typeface="Times New Roman" panose="02020603050405020304" charset="0"/>
              </a:rPr>
              <a:t>OUTPUT SCREENSHOTS                                    IN POSTMAN</a:t>
            </a:r>
            <a:endParaRPr lang="en-IN" dirty="0"/>
          </a:p>
        </p:txBody>
      </p:sp>
      <p:sp>
        <p:nvSpPr>
          <p:cNvPr id="3" name="Content Placeholder 2">
            <a:extLst>
              <a:ext uri="{FF2B5EF4-FFF2-40B4-BE49-F238E27FC236}">
                <a16:creationId xmlns:a16="http://schemas.microsoft.com/office/drawing/2014/main" id="{A019399F-3460-256D-2FFE-DE7CAD63C532}"/>
              </a:ext>
            </a:extLst>
          </p:cNvPr>
          <p:cNvSpPr>
            <a:spLocks noGrp="1"/>
          </p:cNvSpPr>
          <p:nvPr>
            <p:ph idx="1"/>
          </p:nvPr>
        </p:nvSpPr>
        <p:spPr>
          <a:xfrm>
            <a:off x="405354" y="2498103"/>
            <a:ext cx="9575260" cy="3521697"/>
          </a:xfrm>
        </p:spPr>
        <p:txBody>
          <a:bodyPr/>
          <a:lstStyle/>
          <a:p>
            <a:pPr marL="0" indent="0">
              <a:buNone/>
            </a:pPr>
            <a:r>
              <a:rPr lang="en-US" b="1" dirty="0"/>
              <a:t>Admin Registration -                                                          Admin Login -                                         </a:t>
            </a:r>
          </a:p>
          <a:p>
            <a:endParaRPr lang="en-US" b="1" dirty="0"/>
          </a:p>
          <a:p>
            <a:endParaRPr lang="en-IN" dirty="0"/>
          </a:p>
        </p:txBody>
      </p:sp>
      <p:pic>
        <p:nvPicPr>
          <p:cNvPr id="5" name="Picture 4">
            <a:extLst>
              <a:ext uri="{FF2B5EF4-FFF2-40B4-BE49-F238E27FC236}">
                <a16:creationId xmlns:a16="http://schemas.microsoft.com/office/drawing/2014/main" id="{8F23A3F8-2453-D89F-C21B-8F0CF0705C9F}"/>
              </a:ext>
            </a:extLst>
          </p:cNvPr>
          <p:cNvPicPr>
            <a:picLocks noChangeAspect="1"/>
          </p:cNvPicPr>
          <p:nvPr/>
        </p:nvPicPr>
        <p:blipFill>
          <a:blip r:embed="rId2"/>
          <a:stretch>
            <a:fillRect/>
          </a:stretch>
        </p:blipFill>
        <p:spPr>
          <a:xfrm>
            <a:off x="145821" y="2993404"/>
            <a:ext cx="5838127" cy="3086301"/>
          </a:xfrm>
          <a:prstGeom prst="rect">
            <a:avLst/>
          </a:prstGeom>
        </p:spPr>
      </p:pic>
      <p:pic>
        <p:nvPicPr>
          <p:cNvPr id="8" name="Picture 7">
            <a:extLst>
              <a:ext uri="{FF2B5EF4-FFF2-40B4-BE49-F238E27FC236}">
                <a16:creationId xmlns:a16="http://schemas.microsoft.com/office/drawing/2014/main" id="{F903AF96-C844-A38B-E1B2-A51164C2AF6E}"/>
              </a:ext>
            </a:extLst>
          </p:cNvPr>
          <p:cNvPicPr>
            <a:picLocks noChangeAspect="1"/>
          </p:cNvPicPr>
          <p:nvPr/>
        </p:nvPicPr>
        <p:blipFill>
          <a:blip r:embed="rId3"/>
          <a:stretch>
            <a:fillRect/>
          </a:stretch>
        </p:blipFill>
        <p:spPr>
          <a:xfrm>
            <a:off x="6088864" y="2933499"/>
            <a:ext cx="5957315" cy="3146207"/>
          </a:xfrm>
          <a:prstGeom prst="rect">
            <a:avLst/>
          </a:prstGeom>
        </p:spPr>
      </p:pic>
    </p:spTree>
    <p:extLst>
      <p:ext uri="{BB962C8B-B14F-4D97-AF65-F5344CB8AC3E}">
        <p14:creationId xmlns:p14="http://schemas.microsoft.com/office/powerpoint/2010/main" val="15706260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9F987-B48B-AE3F-147B-303FE331D64A}"/>
              </a:ext>
            </a:extLst>
          </p:cNvPr>
          <p:cNvSpPr>
            <a:spLocks noGrp="1"/>
          </p:cNvSpPr>
          <p:nvPr>
            <p:ph type="title"/>
          </p:nvPr>
        </p:nvSpPr>
        <p:spPr/>
        <p:txBody>
          <a:bodyPr/>
          <a:lstStyle/>
          <a:p>
            <a:r>
              <a:rPr lang="en-US" dirty="0"/>
              <a:t>Output -</a:t>
            </a:r>
            <a:endParaRPr lang="en-IN" dirty="0"/>
          </a:p>
        </p:txBody>
      </p:sp>
      <p:sp>
        <p:nvSpPr>
          <p:cNvPr id="3" name="Content Placeholder 2">
            <a:extLst>
              <a:ext uri="{FF2B5EF4-FFF2-40B4-BE49-F238E27FC236}">
                <a16:creationId xmlns:a16="http://schemas.microsoft.com/office/drawing/2014/main" id="{DE4BDF10-A371-3D35-C778-F36F9FCA4529}"/>
              </a:ext>
            </a:extLst>
          </p:cNvPr>
          <p:cNvSpPr>
            <a:spLocks noGrp="1"/>
          </p:cNvSpPr>
          <p:nvPr>
            <p:ph idx="1"/>
          </p:nvPr>
        </p:nvSpPr>
        <p:spPr>
          <a:xfrm>
            <a:off x="386500" y="2584646"/>
            <a:ext cx="8825659" cy="3416300"/>
          </a:xfrm>
        </p:spPr>
        <p:txBody>
          <a:bodyPr/>
          <a:lstStyle/>
          <a:p>
            <a:pPr marL="0" indent="0">
              <a:buNone/>
            </a:pPr>
            <a:r>
              <a:rPr lang="en-US" b="1" dirty="0"/>
              <a:t>Client Registration-                                                         Client Login - </a:t>
            </a:r>
          </a:p>
          <a:p>
            <a:pPr marL="0" indent="0">
              <a:buNone/>
            </a:pPr>
            <a:endParaRPr lang="en-IN" b="1" dirty="0"/>
          </a:p>
        </p:txBody>
      </p:sp>
      <p:pic>
        <p:nvPicPr>
          <p:cNvPr id="6" name="Picture 5">
            <a:extLst>
              <a:ext uri="{FF2B5EF4-FFF2-40B4-BE49-F238E27FC236}">
                <a16:creationId xmlns:a16="http://schemas.microsoft.com/office/drawing/2014/main" id="{23BFD5B0-D47F-05AF-04C6-02C1332B9D86}"/>
              </a:ext>
            </a:extLst>
          </p:cNvPr>
          <p:cNvPicPr>
            <a:picLocks noChangeAspect="1"/>
          </p:cNvPicPr>
          <p:nvPr/>
        </p:nvPicPr>
        <p:blipFill>
          <a:blip r:embed="rId2"/>
          <a:stretch>
            <a:fillRect/>
          </a:stretch>
        </p:blipFill>
        <p:spPr>
          <a:xfrm>
            <a:off x="116542" y="3135564"/>
            <a:ext cx="5766944" cy="3039660"/>
          </a:xfrm>
          <a:prstGeom prst="rect">
            <a:avLst/>
          </a:prstGeom>
        </p:spPr>
      </p:pic>
      <p:pic>
        <p:nvPicPr>
          <p:cNvPr id="9" name="Picture 8">
            <a:extLst>
              <a:ext uri="{FF2B5EF4-FFF2-40B4-BE49-F238E27FC236}">
                <a16:creationId xmlns:a16="http://schemas.microsoft.com/office/drawing/2014/main" id="{65ACC79E-0A1D-0060-1B5E-7047350D2B2E}"/>
              </a:ext>
            </a:extLst>
          </p:cNvPr>
          <p:cNvPicPr>
            <a:picLocks noChangeAspect="1"/>
          </p:cNvPicPr>
          <p:nvPr/>
        </p:nvPicPr>
        <p:blipFill>
          <a:blip r:embed="rId3"/>
          <a:stretch>
            <a:fillRect/>
          </a:stretch>
        </p:blipFill>
        <p:spPr>
          <a:xfrm>
            <a:off x="6293223" y="3135564"/>
            <a:ext cx="5710517" cy="3039661"/>
          </a:xfrm>
          <a:prstGeom prst="rect">
            <a:avLst/>
          </a:prstGeom>
        </p:spPr>
      </p:pic>
    </p:spTree>
    <p:extLst>
      <p:ext uri="{BB962C8B-B14F-4D97-AF65-F5344CB8AC3E}">
        <p14:creationId xmlns:p14="http://schemas.microsoft.com/office/powerpoint/2010/main" val="14868207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C864-FFC1-FEA8-017F-73729E0D7366}"/>
              </a:ext>
            </a:extLst>
          </p:cNvPr>
          <p:cNvSpPr>
            <a:spLocks noGrp="1"/>
          </p:cNvSpPr>
          <p:nvPr>
            <p:ph type="title"/>
          </p:nvPr>
        </p:nvSpPr>
        <p:spPr/>
        <p:txBody>
          <a:bodyPr/>
          <a:lstStyle/>
          <a:p>
            <a:r>
              <a:rPr lang="en-US" dirty="0"/>
              <a:t>Output -</a:t>
            </a:r>
            <a:endParaRPr lang="en-IN" dirty="0"/>
          </a:p>
        </p:txBody>
      </p:sp>
      <p:sp>
        <p:nvSpPr>
          <p:cNvPr id="3" name="Content Placeholder 2">
            <a:extLst>
              <a:ext uri="{FF2B5EF4-FFF2-40B4-BE49-F238E27FC236}">
                <a16:creationId xmlns:a16="http://schemas.microsoft.com/office/drawing/2014/main" id="{85016544-894E-1E3D-FE8D-80BA7F01CC5D}"/>
              </a:ext>
            </a:extLst>
          </p:cNvPr>
          <p:cNvSpPr>
            <a:spLocks noGrp="1"/>
          </p:cNvSpPr>
          <p:nvPr>
            <p:ph idx="1"/>
          </p:nvPr>
        </p:nvSpPr>
        <p:spPr>
          <a:xfrm>
            <a:off x="414779" y="2531859"/>
            <a:ext cx="8825659" cy="3416300"/>
          </a:xfrm>
        </p:spPr>
        <p:txBody>
          <a:bodyPr/>
          <a:lstStyle/>
          <a:p>
            <a:pPr marL="0" indent="0">
              <a:buNone/>
            </a:pPr>
            <a:r>
              <a:rPr lang="en-US" b="1" dirty="0"/>
              <a:t>Admin Add Product –                                                        Admin Product List - </a:t>
            </a:r>
          </a:p>
          <a:p>
            <a:pPr marL="0" indent="0">
              <a:buNone/>
            </a:pPr>
            <a:r>
              <a:rPr lang="en-US" b="1" dirty="0"/>
              <a:t> </a:t>
            </a:r>
            <a:endParaRPr lang="en-IN" b="1" dirty="0"/>
          </a:p>
        </p:txBody>
      </p:sp>
      <p:pic>
        <p:nvPicPr>
          <p:cNvPr id="6" name="Picture 5">
            <a:extLst>
              <a:ext uri="{FF2B5EF4-FFF2-40B4-BE49-F238E27FC236}">
                <a16:creationId xmlns:a16="http://schemas.microsoft.com/office/drawing/2014/main" id="{00276B7F-E6F0-E552-7632-19C12B58C241}"/>
              </a:ext>
            </a:extLst>
          </p:cNvPr>
          <p:cNvPicPr>
            <a:picLocks noChangeAspect="1"/>
          </p:cNvPicPr>
          <p:nvPr/>
        </p:nvPicPr>
        <p:blipFill>
          <a:blip r:embed="rId2"/>
          <a:stretch>
            <a:fillRect/>
          </a:stretch>
        </p:blipFill>
        <p:spPr>
          <a:xfrm>
            <a:off x="81791" y="3163259"/>
            <a:ext cx="5679214" cy="3020040"/>
          </a:xfrm>
          <a:prstGeom prst="rect">
            <a:avLst/>
          </a:prstGeom>
        </p:spPr>
      </p:pic>
      <p:pic>
        <p:nvPicPr>
          <p:cNvPr id="9" name="Picture 8">
            <a:extLst>
              <a:ext uri="{FF2B5EF4-FFF2-40B4-BE49-F238E27FC236}">
                <a16:creationId xmlns:a16="http://schemas.microsoft.com/office/drawing/2014/main" id="{A2327DB8-7D98-1524-C430-CDB863CC8BDB}"/>
              </a:ext>
            </a:extLst>
          </p:cNvPr>
          <p:cNvPicPr>
            <a:picLocks noChangeAspect="1"/>
          </p:cNvPicPr>
          <p:nvPr/>
        </p:nvPicPr>
        <p:blipFill>
          <a:blip r:embed="rId3"/>
          <a:stretch>
            <a:fillRect/>
          </a:stretch>
        </p:blipFill>
        <p:spPr>
          <a:xfrm>
            <a:off x="5979458" y="3163258"/>
            <a:ext cx="5701553" cy="3020041"/>
          </a:xfrm>
          <a:prstGeom prst="rect">
            <a:avLst/>
          </a:prstGeom>
        </p:spPr>
      </p:pic>
    </p:spTree>
    <p:extLst>
      <p:ext uri="{BB962C8B-B14F-4D97-AF65-F5344CB8AC3E}">
        <p14:creationId xmlns:p14="http://schemas.microsoft.com/office/powerpoint/2010/main" val="24478169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95385-B528-CD31-B1F9-4ACF212561F5}"/>
              </a:ext>
            </a:extLst>
          </p:cNvPr>
          <p:cNvSpPr>
            <a:spLocks noGrp="1"/>
          </p:cNvSpPr>
          <p:nvPr>
            <p:ph type="title"/>
          </p:nvPr>
        </p:nvSpPr>
        <p:spPr/>
        <p:txBody>
          <a:bodyPr/>
          <a:lstStyle/>
          <a:p>
            <a:r>
              <a:rPr lang="en-US" dirty="0"/>
              <a:t>Output -</a:t>
            </a:r>
            <a:endParaRPr lang="en-IN" dirty="0"/>
          </a:p>
        </p:txBody>
      </p:sp>
      <p:sp>
        <p:nvSpPr>
          <p:cNvPr id="3" name="Content Placeholder 2">
            <a:extLst>
              <a:ext uri="{FF2B5EF4-FFF2-40B4-BE49-F238E27FC236}">
                <a16:creationId xmlns:a16="http://schemas.microsoft.com/office/drawing/2014/main" id="{8CB66CDE-61C7-F417-1BC5-8AC2D0A7BD3F}"/>
              </a:ext>
            </a:extLst>
          </p:cNvPr>
          <p:cNvSpPr>
            <a:spLocks noGrp="1"/>
          </p:cNvSpPr>
          <p:nvPr>
            <p:ph idx="1"/>
          </p:nvPr>
        </p:nvSpPr>
        <p:spPr>
          <a:xfrm>
            <a:off x="311085" y="2537512"/>
            <a:ext cx="8825659" cy="3416300"/>
          </a:xfrm>
        </p:spPr>
        <p:txBody>
          <a:bodyPr/>
          <a:lstStyle/>
          <a:p>
            <a:pPr marL="0" indent="0">
              <a:buNone/>
            </a:pPr>
            <a:r>
              <a:rPr lang="en-US" b="1" dirty="0"/>
              <a:t>Client View Product –                                                       Client Add Cart -</a:t>
            </a:r>
          </a:p>
          <a:p>
            <a:pPr marL="0" indent="0">
              <a:buNone/>
            </a:pPr>
            <a:endParaRPr lang="en-IN" b="1" dirty="0"/>
          </a:p>
        </p:txBody>
      </p:sp>
      <p:pic>
        <p:nvPicPr>
          <p:cNvPr id="9" name="Picture 8">
            <a:extLst>
              <a:ext uri="{FF2B5EF4-FFF2-40B4-BE49-F238E27FC236}">
                <a16:creationId xmlns:a16="http://schemas.microsoft.com/office/drawing/2014/main" id="{E3CC0CB8-0853-208F-D6E1-421F6E791C62}"/>
              </a:ext>
            </a:extLst>
          </p:cNvPr>
          <p:cNvPicPr>
            <a:picLocks noChangeAspect="1"/>
          </p:cNvPicPr>
          <p:nvPr/>
        </p:nvPicPr>
        <p:blipFill>
          <a:blip r:embed="rId2"/>
          <a:stretch>
            <a:fillRect/>
          </a:stretch>
        </p:blipFill>
        <p:spPr>
          <a:xfrm>
            <a:off x="233575" y="3390462"/>
            <a:ext cx="5580970" cy="2947450"/>
          </a:xfrm>
          <a:prstGeom prst="rect">
            <a:avLst/>
          </a:prstGeom>
        </p:spPr>
      </p:pic>
      <p:pic>
        <p:nvPicPr>
          <p:cNvPr id="11" name="Picture 10">
            <a:extLst>
              <a:ext uri="{FF2B5EF4-FFF2-40B4-BE49-F238E27FC236}">
                <a16:creationId xmlns:a16="http://schemas.microsoft.com/office/drawing/2014/main" id="{40CC9BAC-29A8-DA5B-16B3-EB5102B0DD4A}"/>
              </a:ext>
            </a:extLst>
          </p:cNvPr>
          <p:cNvPicPr>
            <a:picLocks noChangeAspect="1"/>
          </p:cNvPicPr>
          <p:nvPr/>
        </p:nvPicPr>
        <p:blipFill>
          <a:blip r:embed="rId3"/>
          <a:stretch>
            <a:fillRect/>
          </a:stretch>
        </p:blipFill>
        <p:spPr>
          <a:xfrm>
            <a:off x="6096000" y="3390462"/>
            <a:ext cx="5553586" cy="2947450"/>
          </a:xfrm>
          <a:prstGeom prst="rect">
            <a:avLst/>
          </a:prstGeom>
        </p:spPr>
      </p:pic>
    </p:spTree>
    <p:extLst>
      <p:ext uri="{BB962C8B-B14F-4D97-AF65-F5344CB8AC3E}">
        <p14:creationId xmlns:p14="http://schemas.microsoft.com/office/powerpoint/2010/main" val="6902258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88C3B-45C6-5F38-8AA2-2144D361A826}"/>
              </a:ext>
            </a:extLst>
          </p:cNvPr>
          <p:cNvSpPr>
            <a:spLocks noGrp="1"/>
          </p:cNvSpPr>
          <p:nvPr>
            <p:ph type="title"/>
          </p:nvPr>
        </p:nvSpPr>
        <p:spPr/>
        <p:txBody>
          <a:bodyPr/>
          <a:lstStyle/>
          <a:p>
            <a:r>
              <a:rPr lang="en-US" dirty="0"/>
              <a:t>Output -</a:t>
            </a:r>
            <a:endParaRPr lang="en-IN" dirty="0"/>
          </a:p>
        </p:txBody>
      </p:sp>
      <p:sp>
        <p:nvSpPr>
          <p:cNvPr id="3" name="Content Placeholder 2">
            <a:extLst>
              <a:ext uri="{FF2B5EF4-FFF2-40B4-BE49-F238E27FC236}">
                <a16:creationId xmlns:a16="http://schemas.microsoft.com/office/drawing/2014/main" id="{C225E4B4-01D7-32AD-96A3-76D47D85C7B5}"/>
              </a:ext>
            </a:extLst>
          </p:cNvPr>
          <p:cNvSpPr>
            <a:spLocks noGrp="1"/>
          </p:cNvSpPr>
          <p:nvPr>
            <p:ph idx="1"/>
          </p:nvPr>
        </p:nvSpPr>
        <p:spPr>
          <a:xfrm>
            <a:off x="412377" y="2638044"/>
            <a:ext cx="9548487" cy="3101983"/>
          </a:xfrm>
        </p:spPr>
        <p:txBody>
          <a:bodyPr/>
          <a:lstStyle/>
          <a:p>
            <a:pPr marL="0" indent="0">
              <a:buNone/>
            </a:pPr>
            <a:r>
              <a:rPr lang="en-US" b="1" dirty="0"/>
              <a:t>Place Order–                                                                           Payment</a:t>
            </a:r>
          </a:p>
          <a:p>
            <a:pPr marL="0" indent="0">
              <a:buNone/>
            </a:pPr>
            <a:endParaRPr lang="en-IN" b="1" dirty="0"/>
          </a:p>
        </p:txBody>
      </p:sp>
      <p:pic>
        <p:nvPicPr>
          <p:cNvPr id="6" name="Picture 5">
            <a:extLst>
              <a:ext uri="{FF2B5EF4-FFF2-40B4-BE49-F238E27FC236}">
                <a16:creationId xmlns:a16="http://schemas.microsoft.com/office/drawing/2014/main" id="{49A8C341-C818-EC4A-D080-8A1E49C4A93C}"/>
              </a:ext>
            </a:extLst>
          </p:cNvPr>
          <p:cNvPicPr>
            <a:picLocks noChangeAspect="1"/>
          </p:cNvPicPr>
          <p:nvPr/>
        </p:nvPicPr>
        <p:blipFill>
          <a:blip r:embed="rId2"/>
          <a:stretch>
            <a:fillRect/>
          </a:stretch>
        </p:blipFill>
        <p:spPr>
          <a:xfrm>
            <a:off x="256627" y="3251200"/>
            <a:ext cx="5839373" cy="3090001"/>
          </a:xfrm>
          <a:prstGeom prst="rect">
            <a:avLst/>
          </a:prstGeom>
        </p:spPr>
      </p:pic>
      <p:pic>
        <p:nvPicPr>
          <p:cNvPr id="8" name="Picture 7">
            <a:extLst>
              <a:ext uri="{FF2B5EF4-FFF2-40B4-BE49-F238E27FC236}">
                <a16:creationId xmlns:a16="http://schemas.microsoft.com/office/drawing/2014/main" id="{8A8FDA52-C114-7A3B-4AE1-34B159073DC1}"/>
              </a:ext>
            </a:extLst>
          </p:cNvPr>
          <p:cNvPicPr>
            <a:picLocks noChangeAspect="1"/>
          </p:cNvPicPr>
          <p:nvPr/>
        </p:nvPicPr>
        <p:blipFill>
          <a:blip r:embed="rId3"/>
          <a:stretch>
            <a:fillRect/>
          </a:stretch>
        </p:blipFill>
        <p:spPr>
          <a:xfrm>
            <a:off x="6211352" y="3272717"/>
            <a:ext cx="5810147" cy="3068484"/>
          </a:xfrm>
          <a:prstGeom prst="rect">
            <a:avLst/>
          </a:prstGeom>
        </p:spPr>
      </p:pic>
    </p:spTree>
    <p:extLst>
      <p:ext uri="{BB962C8B-B14F-4D97-AF65-F5344CB8AC3E}">
        <p14:creationId xmlns:p14="http://schemas.microsoft.com/office/powerpoint/2010/main" val="5091847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E98F3-8DC0-05A9-45D2-BA2D56CC3144}"/>
              </a:ext>
            </a:extLst>
          </p:cNvPr>
          <p:cNvSpPr>
            <a:spLocks noGrp="1"/>
          </p:cNvSpPr>
          <p:nvPr>
            <p:ph type="title"/>
          </p:nvPr>
        </p:nvSpPr>
        <p:spPr>
          <a:xfrm>
            <a:off x="2060806" y="38981"/>
            <a:ext cx="7729728" cy="1188720"/>
          </a:xfrm>
        </p:spPr>
        <p:txBody>
          <a:bodyPr/>
          <a:lstStyle/>
          <a:p>
            <a:r>
              <a:rPr lang="en-US" dirty="0"/>
              <a:t>Browser outputs - </a:t>
            </a:r>
            <a:endParaRPr lang="en-IN" dirty="0"/>
          </a:p>
        </p:txBody>
      </p:sp>
      <p:sp>
        <p:nvSpPr>
          <p:cNvPr id="15" name="Content Placeholder 14">
            <a:extLst>
              <a:ext uri="{FF2B5EF4-FFF2-40B4-BE49-F238E27FC236}">
                <a16:creationId xmlns:a16="http://schemas.microsoft.com/office/drawing/2014/main" id="{49FF2BDE-A560-63A1-5C81-7644CC96FD69}"/>
              </a:ext>
            </a:extLst>
          </p:cNvPr>
          <p:cNvSpPr>
            <a:spLocks noGrp="1"/>
          </p:cNvSpPr>
          <p:nvPr>
            <p:ph idx="1"/>
          </p:nvPr>
        </p:nvSpPr>
        <p:spPr>
          <a:xfrm>
            <a:off x="196148" y="1227702"/>
            <a:ext cx="7729728" cy="3193020"/>
          </a:xfrm>
        </p:spPr>
        <p:txBody>
          <a:bodyPr/>
          <a:lstStyle/>
          <a:p>
            <a:pPr marL="0" indent="0">
              <a:buNone/>
            </a:pPr>
            <a:r>
              <a:rPr lang="en-US" dirty="0"/>
              <a:t>Home page –</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r>
              <a:rPr lang="en-IN" dirty="0"/>
              <a:t>Admin Login</a:t>
            </a:r>
          </a:p>
        </p:txBody>
      </p:sp>
      <p:pic>
        <p:nvPicPr>
          <p:cNvPr id="6" name="Picture 5">
            <a:extLst>
              <a:ext uri="{FF2B5EF4-FFF2-40B4-BE49-F238E27FC236}">
                <a16:creationId xmlns:a16="http://schemas.microsoft.com/office/drawing/2014/main" id="{2B8D9CCD-7DE7-8AB2-3113-84D8BD187E4B}"/>
              </a:ext>
            </a:extLst>
          </p:cNvPr>
          <p:cNvPicPr>
            <a:picLocks noChangeAspect="1"/>
          </p:cNvPicPr>
          <p:nvPr/>
        </p:nvPicPr>
        <p:blipFill>
          <a:blip r:embed="rId2"/>
          <a:stretch>
            <a:fillRect/>
          </a:stretch>
        </p:blipFill>
        <p:spPr>
          <a:xfrm>
            <a:off x="2847620" y="4186337"/>
            <a:ext cx="5647764" cy="2632682"/>
          </a:xfrm>
          <a:prstGeom prst="rect">
            <a:avLst/>
          </a:prstGeom>
        </p:spPr>
      </p:pic>
      <p:pic>
        <p:nvPicPr>
          <p:cNvPr id="8" name="Picture 7">
            <a:extLst>
              <a:ext uri="{FF2B5EF4-FFF2-40B4-BE49-F238E27FC236}">
                <a16:creationId xmlns:a16="http://schemas.microsoft.com/office/drawing/2014/main" id="{9584CD42-202E-EA2F-9B82-2FB695102AD8}"/>
              </a:ext>
            </a:extLst>
          </p:cNvPr>
          <p:cNvPicPr>
            <a:picLocks noChangeAspect="1"/>
          </p:cNvPicPr>
          <p:nvPr/>
        </p:nvPicPr>
        <p:blipFill>
          <a:blip r:embed="rId3"/>
          <a:stretch>
            <a:fillRect/>
          </a:stretch>
        </p:blipFill>
        <p:spPr>
          <a:xfrm>
            <a:off x="2653553" y="1635828"/>
            <a:ext cx="5647765" cy="2376768"/>
          </a:xfrm>
          <a:prstGeom prst="rect">
            <a:avLst/>
          </a:prstGeom>
        </p:spPr>
      </p:pic>
    </p:spTree>
    <p:extLst>
      <p:ext uri="{BB962C8B-B14F-4D97-AF65-F5344CB8AC3E}">
        <p14:creationId xmlns:p14="http://schemas.microsoft.com/office/powerpoint/2010/main" val="36386462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7E928-6551-C84C-73A7-D25708526C8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Output</a:t>
            </a:r>
            <a:endParaRPr lang="en-IN" dirty="0"/>
          </a:p>
        </p:txBody>
      </p:sp>
      <p:sp>
        <p:nvSpPr>
          <p:cNvPr id="3" name="Content Placeholder 2">
            <a:extLst>
              <a:ext uri="{FF2B5EF4-FFF2-40B4-BE49-F238E27FC236}">
                <a16:creationId xmlns:a16="http://schemas.microsoft.com/office/drawing/2014/main" id="{28075F73-C4B8-951E-8A32-97D50D506A04}"/>
              </a:ext>
            </a:extLst>
          </p:cNvPr>
          <p:cNvSpPr>
            <a:spLocks noGrp="1"/>
          </p:cNvSpPr>
          <p:nvPr>
            <p:ph idx="1"/>
          </p:nvPr>
        </p:nvSpPr>
        <p:spPr>
          <a:xfrm>
            <a:off x="2231136" y="2638045"/>
            <a:ext cx="7729728" cy="481674"/>
          </a:xfrm>
        </p:spPr>
        <p:txBody>
          <a:bodyPr/>
          <a:lstStyle/>
          <a:p>
            <a:r>
              <a:rPr lang="en-IN" dirty="0"/>
              <a:t>Admin Add product                                      Admin List Product</a:t>
            </a:r>
          </a:p>
        </p:txBody>
      </p:sp>
      <p:pic>
        <p:nvPicPr>
          <p:cNvPr id="5" name="Picture 4">
            <a:extLst>
              <a:ext uri="{FF2B5EF4-FFF2-40B4-BE49-F238E27FC236}">
                <a16:creationId xmlns:a16="http://schemas.microsoft.com/office/drawing/2014/main" id="{B508A9B3-29D8-AABA-8618-C8F839DEB1D3}"/>
              </a:ext>
            </a:extLst>
          </p:cNvPr>
          <p:cNvPicPr>
            <a:picLocks noChangeAspect="1"/>
          </p:cNvPicPr>
          <p:nvPr/>
        </p:nvPicPr>
        <p:blipFill>
          <a:blip r:embed="rId2"/>
          <a:stretch>
            <a:fillRect/>
          </a:stretch>
        </p:blipFill>
        <p:spPr>
          <a:xfrm>
            <a:off x="251011" y="3429000"/>
            <a:ext cx="5739590" cy="3046168"/>
          </a:xfrm>
          <a:prstGeom prst="rect">
            <a:avLst/>
          </a:prstGeom>
        </p:spPr>
      </p:pic>
      <p:pic>
        <p:nvPicPr>
          <p:cNvPr id="7" name="Picture 6">
            <a:extLst>
              <a:ext uri="{FF2B5EF4-FFF2-40B4-BE49-F238E27FC236}">
                <a16:creationId xmlns:a16="http://schemas.microsoft.com/office/drawing/2014/main" id="{29BB1852-44E9-E5A4-892A-C6031EC631A0}"/>
              </a:ext>
            </a:extLst>
          </p:cNvPr>
          <p:cNvPicPr>
            <a:picLocks noChangeAspect="1"/>
          </p:cNvPicPr>
          <p:nvPr/>
        </p:nvPicPr>
        <p:blipFill>
          <a:blip r:embed="rId3"/>
          <a:stretch>
            <a:fillRect/>
          </a:stretch>
        </p:blipFill>
        <p:spPr>
          <a:xfrm>
            <a:off x="6201401" y="3429000"/>
            <a:ext cx="5739590" cy="3046168"/>
          </a:xfrm>
          <a:prstGeom prst="rect">
            <a:avLst/>
          </a:prstGeom>
        </p:spPr>
      </p:pic>
    </p:spTree>
    <p:extLst>
      <p:ext uri="{BB962C8B-B14F-4D97-AF65-F5344CB8AC3E}">
        <p14:creationId xmlns:p14="http://schemas.microsoft.com/office/powerpoint/2010/main" val="42330976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41F61-61A2-E71D-5C33-6E066B5E779C}"/>
              </a:ext>
            </a:extLst>
          </p:cNvPr>
          <p:cNvSpPr>
            <a:spLocks noGrp="1"/>
          </p:cNvSpPr>
          <p:nvPr>
            <p:ph type="title"/>
          </p:nvPr>
        </p:nvSpPr>
        <p:spPr>
          <a:xfrm>
            <a:off x="2007019" y="864273"/>
            <a:ext cx="7729728" cy="1188720"/>
          </a:xfrm>
        </p:spPr>
        <p:txBody>
          <a:bodyPr/>
          <a:lstStyle/>
          <a:p>
            <a:r>
              <a:rPr lang="en-US" dirty="0">
                <a:latin typeface="Times New Roman" panose="02020603050405020304" pitchFamily="18" charset="0"/>
                <a:cs typeface="Times New Roman" panose="02020603050405020304" pitchFamily="18" charset="0"/>
              </a:rPr>
              <a:t>Output</a:t>
            </a:r>
            <a:endParaRPr lang="en-IN" dirty="0"/>
          </a:p>
        </p:txBody>
      </p:sp>
      <p:sp>
        <p:nvSpPr>
          <p:cNvPr id="3" name="Content Placeholder 2">
            <a:extLst>
              <a:ext uri="{FF2B5EF4-FFF2-40B4-BE49-F238E27FC236}">
                <a16:creationId xmlns:a16="http://schemas.microsoft.com/office/drawing/2014/main" id="{9FECEB87-4BE2-43A4-5BF1-F19C647464DF}"/>
              </a:ext>
            </a:extLst>
          </p:cNvPr>
          <p:cNvSpPr>
            <a:spLocks noGrp="1"/>
          </p:cNvSpPr>
          <p:nvPr>
            <p:ph idx="1"/>
          </p:nvPr>
        </p:nvSpPr>
        <p:spPr>
          <a:xfrm>
            <a:off x="322404" y="2165747"/>
            <a:ext cx="9658210" cy="3476981"/>
          </a:xfrm>
        </p:spPr>
        <p:txBody>
          <a:bodyPr/>
          <a:lstStyle/>
          <a:p>
            <a:pPr marL="0" indent="0">
              <a:buNone/>
            </a:pPr>
            <a:r>
              <a:rPr lang="en-US" dirty="0"/>
              <a:t> Client Signup &amp; Login -                                                         Client Home &amp; Cart list -</a:t>
            </a:r>
          </a:p>
          <a:p>
            <a:endParaRPr lang="en-IN" dirty="0"/>
          </a:p>
        </p:txBody>
      </p:sp>
      <p:pic>
        <p:nvPicPr>
          <p:cNvPr id="10" name="Picture 9">
            <a:extLst>
              <a:ext uri="{FF2B5EF4-FFF2-40B4-BE49-F238E27FC236}">
                <a16:creationId xmlns:a16="http://schemas.microsoft.com/office/drawing/2014/main" id="{0A95AE3E-0061-1FBA-A8F5-B70AD3027717}"/>
              </a:ext>
            </a:extLst>
          </p:cNvPr>
          <p:cNvPicPr>
            <a:picLocks noChangeAspect="1"/>
          </p:cNvPicPr>
          <p:nvPr/>
        </p:nvPicPr>
        <p:blipFill>
          <a:blip r:embed="rId2"/>
          <a:stretch>
            <a:fillRect/>
          </a:stretch>
        </p:blipFill>
        <p:spPr>
          <a:xfrm>
            <a:off x="322402" y="2507264"/>
            <a:ext cx="4993669" cy="2117108"/>
          </a:xfrm>
          <a:prstGeom prst="rect">
            <a:avLst/>
          </a:prstGeom>
        </p:spPr>
      </p:pic>
      <p:pic>
        <p:nvPicPr>
          <p:cNvPr id="13" name="Picture 12">
            <a:extLst>
              <a:ext uri="{FF2B5EF4-FFF2-40B4-BE49-F238E27FC236}">
                <a16:creationId xmlns:a16="http://schemas.microsoft.com/office/drawing/2014/main" id="{29806753-C229-2E1F-2DF5-85D00BB5095F}"/>
              </a:ext>
            </a:extLst>
          </p:cNvPr>
          <p:cNvPicPr>
            <a:picLocks noChangeAspect="1"/>
          </p:cNvPicPr>
          <p:nvPr/>
        </p:nvPicPr>
        <p:blipFill>
          <a:blip r:embed="rId3"/>
          <a:stretch>
            <a:fillRect/>
          </a:stretch>
        </p:blipFill>
        <p:spPr>
          <a:xfrm>
            <a:off x="6205070" y="2573299"/>
            <a:ext cx="4831976" cy="2051073"/>
          </a:xfrm>
          <a:prstGeom prst="rect">
            <a:avLst/>
          </a:prstGeom>
        </p:spPr>
      </p:pic>
      <p:pic>
        <p:nvPicPr>
          <p:cNvPr id="15" name="Picture 14">
            <a:extLst>
              <a:ext uri="{FF2B5EF4-FFF2-40B4-BE49-F238E27FC236}">
                <a16:creationId xmlns:a16="http://schemas.microsoft.com/office/drawing/2014/main" id="{6DE1954D-003D-B247-9D5A-80D570CB526F}"/>
              </a:ext>
            </a:extLst>
          </p:cNvPr>
          <p:cNvPicPr>
            <a:picLocks noChangeAspect="1"/>
          </p:cNvPicPr>
          <p:nvPr/>
        </p:nvPicPr>
        <p:blipFill>
          <a:blip r:embed="rId4"/>
          <a:stretch>
            <a:fillRect/>
          </a:stretch>
        </p:blipFill>
        <p:spPr>
          <a:xfrm>
            <a:off x="6205070" y="4737126"/>
            <a:ext cx="4831976" cy="2051073"/>
          </a:xfrm>
          <a:prstGeom prst="rect">
            <a:avLst/>
          </a:prstGeom>
        </p:spPr>
      </p:pic>
      <p:pic>
        <p:nvPicPr>
          <p:cNvPr id="17" name="Picture 16">
            <a:extLst>
              <a:ext uri="{FF2B5EF4-FFF2-40B4-BE49-F238E27FC236}">
                <a16:creationId xmlns:a16="http://schemas.microsoft.com/office/drawing/2014/main" id="{1FBC853D-4748-7670-E267-1464254F8F0A}"/>
              </a:ext>
            </a:extLst>
          </p:cNvPr>
          <p:cNvPicPr>
            <a:picLocks noChangeAspect="1"/>
          </p:cNvPicPr>
          <p:nvPr/>
        </p:nvPicPr>
        <p:blipFill>
          <a:blip r:embed="rId5"/>
          <a:stretch>
            <a:fillRect/>
          </a:stretch>
        </p:blipFill>
        <p:spPr>
          <a:xfrm>
            <a:off x="322402" y="4690097"/>
            <a:ext cx="5091167" cy="2150487"/>
          </a:xfrm>
          <a:prstGeom prst="rect">
            <a:avLst/>
          </a:prstGeom>
        </p:spPr>
      </p:pic>
    </p:spTree>
    <p:extLst>
      <p:ext uri="{BB962C8B-B14F-4D97-AF65-F5344CB8AC3E}">
        <p14:creationId xmlns:p14="http://schemas.microsoft.com/office/powerpoint/2010/main" val="20538756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456EE-8A00-9947-8D71-AC4BDB5DACB9}"/>
              </a:ext>
            </a:extLst>
          </p:cNvPr>
          <p:cNvSpPr>
            <a:spLocks noGrp="1"/>
          </p:cNvSpPr>
          <p:nvPr>
            <p:ph type="ctrTitle"/>
          </p:nvPr>
        </p:nvSpPr>
        <p:spPr>
          <a:xfrm>
            <a:off x="1505146" y="1443426"/>
            <a:ext cx="9181708" cy="2114049"/>
          </a:xfrm>
        </p:spPr>
        <p:txBody>
          <a:bodyPr>
            <a:normAutofit/>
          </a:bodyPr>
          <a:lstStyle/>
          <a:p>
            <a:pPr algn="ctr"/>
            <a:r>
              <a:rPr lang="en-US" altLang="zh-CN" sz="4800" b="1" dirty="0">
                <a:solidFill>
                  <a:schemeClr val="bg1"/>
                </a:solidFill>
                <a:latin typeface="Times New Roman" panose="02020603050405020304" charset="0"/>
                <a:ea typeface="Calibri" panose="020F0502020204030204" charset="0"/>
                <a:cs typeface="Times New Roman" panose="02020603050405020304" charset="0"/>
              </a:rPr>
              <a:t>grocery MANAGEMENT SYSTEM</a:t>
            </a:r>
            <a:endParaRPr lang="en-IN" sz="4800" dirty="0">
              <a:solidFill>
                <a:schemeClr val="bg1"/>
              </a:solidFill>
            </a:endParaRPr>
          </a:p>
        </p:txBody>
      </p:sp>
      <p:sp>
        <p:nvSpPr>
          <p:cNvPr id="3" name="Subtitle 2">
            <a:extLst>
              <a:ext uri="{FF2B5EF4-FFF2-40B4-BE49-F238E27FC236}">
                <a16:creationId xmlns:a16="http://schemas.microsoft.com/office/drawing/2014/main" id="{6E742DF0-1415-7F99-E0AD-68C6F7E3039A}"/>
              </a:ext>
            </a:extLst>
          </p:cNvPr>
          <p:cNvSpPr>
            <a:spLocks noGrp="1"/>
          </p:cNvSpPr>
          <p:nvPr>
            <p:ph type="subTitle" idx="1"/>
          </p:nvPr>
        </p:nvSpPr>
        <p:spPr>
          <a:xfrm>
            <a:off x="2339009" y="3751869"/>
            <a:ext cx="3926092" cy="1934066"/>
          </a:xfrm>
        </p:spPr>
        <p:txBody>
          <a:bodyPr>
            <a:normAutofit/>
          </a:bodyPr>
          <a:lstStyle/>
          <a:p>
            <a:endParaRPr lang="en-US" altLang="zh-CN" dirty="0">
              <a:solidFill>
                <a:schemeClr val="tx1"/>
              </a:solidFill>
              <a:latin typeface="Times New Roman" panose="02020603050405020304" charset="0"/>
              <a:ea typeface="Calibri" panose="020F0502020204030204" charset="0"/>
              <a:cs typeface="Times New Roman" panose="02020603050405020304" charset="0"/>
            </a:endParaRPr>
          </a:p>
          <a:p>
            <a:r>
              <a:rPr lang="en-US" altLang="zh-CN" b="1" dirty="0">
                <a:solidFill>
                  <a:schemeClr val="tx1"/>
                </a:solidFill>
                <a:latin typeface="Times New Roman" panose="02020603050405020304" charset="0"/>
                <a:ea typeface="Calibri" panose="020F0502020204030204" charset="0"/>
                <a:cs typeface="Times New Roman" panose="02020603050405020304" charset="0"/>
              </a:rPr>
              <a:t> </a:t>
            </a:r>
          </a:p>
          <a:p>
            <a:r>
              <a:rPr lang="en-US" altLang="zh-CN" b="1" dirty="0">
                <a:solidFill>
                  <a:schemeClr val="tx1"/>
                </a:solidFill>
                <a:latin typeface="Times New Roman" panose="02020603050405020304" charset="0"/>
                <a:ea typeface="Calibri" panose="020F0502020204030204" charset="0"/>
                <a:cs typeface="Times New Roman" panose="02020603050405020304" charset="0"/>
              </a:rPr>
              <a:t>      </a:t>
            </a:r>
            <a:r>
              <a:rPr lang="en-US" altLang="zh-CN" b="1" u="sng" dirty="0">
                <a:solidFill>
                  <a:schemeClr val="bg1"/>
                </a:solidFill>
                <a:latin typeface="Times New Roman" panose="02020603050405020304" charset="0"/>
                <a:ea typeface="Calibri" panose="020F0502020204030204" charset="0"/>
                <a:cs typeface="Times New Roman" panose="02020603050405020304" charset="0"/>
              </a:rPr>
              <a:t>Under Guidance Of</a:t>
            </a:r>
          </a:p>
          <a:p>
            <a:r>
              <a:rPr lang="en-US" altLang="zh-CN" sz="1800" dirty="0">
                <a:solidFill>
                  <a:schemeClr val="tx1"/>
                </a:solidFill>
                <a:latin typeface="Times New Roman" panose="02020603050405020304" charset="0"/>
                <a:ea typeface="Calibri" panose="020F0502020204030204" charset="0"/>
                <a:cs typeface="Times New Roman" panose="02020603050405020304" charset="0"/>
              </a:rPr>
              <a:t>     </a:t>
            </a:r>
            <a:r>
              <a:rPr lang="en-US" altLang="zh-CN" sz="1800" dirty="0">
                <a:solidFill>
                  <a:schemeClr val="bg1"/>
                </a:solidFill>
                <a:latin typeface="Times New Roman" panose="02020603050405020304" charset="0"/>
                <a:ea typeface="Calibri" panose="020F0502020204030204" charset="0"/>
                <a:cs typeface="Times New Roman" panose="02020603050405020304" charset="0"/>
              </a:rPr>
              <a:t>POOJA MEHTA</a:t>
            </a:r>
            <a:endParaRPr lang="en-IN" dirty="0">
              <a:solidFill>
                <a:schemeClr val="bg1"/>
              </a:solidFill>
            </a:endParaRPr>
          </a:p>
          <a:p>
            <a:endParaRPr lang="en-IN" dirty="0"/>
          </a:p>
        </p:txBody>
      </p:sp>
      <p:pic>
        <p:nvPicPr>
          <p:cNvPr id="4" name="Picture 3" descr="logo">
            <a:extLst>
              <a:ext uri="{FF2B5EF4-FFF2-40B4-BE49-F238E27FC236}">
                <a16:creationId xmlns:a16="http://schemas.microsoft.com/office/drawing/2014/main" id="{BEA937FE-A2D1-43AF-60CD-E0F0AFE745DE}"/>
              </a:ext>
            </a:extLst>
          </p:cNvPr>
          <p:cNvPicPr>
            <a:picLocks noChangeAspect="1"/>
          </p:cNvPicPr>
          <p:nvPr/>
        </p:nvPicPr>
        <p:blipFill>
          <a:blip r:embed="rId2"/>
          <a:srcRect b="17614"/>
          <a:stretch>
            <a:fillRect/>
          </a:stretch>
        </p:blipFill>
        <p:spPr>
          <a:xfrm>
            <a:off x="611343" y="615884"/>
            <a:ext cx="1727666" cy="827542"/>
          </a:xfrm>
          <a:prstGeom prst="rect">
            <a:avLst/>
          </a:prstGeom>
        </p:spPr>
      </p:pic>
      <p:sp>
        <p:nvSpPr>
          <p:cNvPr id="6" name="TextBox 5">
            <a:extLst>
              <a:ext uri="{FF2B5EF4-FFF2-40B4-BE49-F238E27FC236}">
                <a16:creationId xmlns:a16="http://schemas.microsoft.com/office/drawing/2014/main" id="{98D7E65A-889C-73BE-6897-8FB529483446}"/>
              </a:ext>
            </a:extLst>
          </p:cNvPr>
          <p:cNvSpPr txBox="1"/>
          <p:nvPr/>
        </p:nvSpPr>
        <p:spPr>
          <a:xfrm>
            <a:off x="5213021" y="3924366"/>
            <a:ext cx="4639969" cy="2031325"/>
          </a:xfrm>
          <a:prstGeom prst="rect">
            <a:avLst/>
          </a:prstGeom>
          <a:noFill/>
        </p:spPr>
        <p:txBody>
          <a:bodyPr wrap="square">
            <a:spAutoFit/>
          </a:bodyPr>
          <a:lstStyle/>
          <a:p>
            <a:r>
              <a:rPr lang="en-US" altLang="zh-CN" b="1" dirty="0">
                <a:solidFill>
                  <a:schemeClr val="tx1"/>
                </a:solidFill>
                <a:latin typeface="Times New Roman" panose="02020603050405020304" charset="0"/>
                <a:ea typeface="Calibri" panose="020F0502020204030204" charset="0"/>
                <a:cs typeface="Times New Roman" panose="02020603050405020304" charset="0"/>
              </a:rPr>
              <a:t>			</a:t>
            </a:r>
            <a:r>
              <a:rPr lang="en-US" altLang="zh-CN" b="1" u="sng" dirty="0">
                <a:solidFill>
                  <a:schemeClr val="bg1"/>
                </a:solidFill>
                <a:latin typeface="Times New Roman" panose="02020603050405020304" charset="0"/>
                <a:ea typeface="Calibri" panose="020F0502020204030204" charset="0"/>
                <a:cs typeface="Times New Roman" panose="02020603050405020304" charset="0"/>
              </a:rPr>
              <a:t>SUBMITTED BY –</a:t>
            </a:r>
          </a:p>
          <a:p>
            <a:endParaRPr lang="en-US" altLang="zh-CN" b="1" u="sng" dirty="0">
              <a:solidFill>
                <a:schemeClr val="bg1"/>
              </a:solidFill>
              <a:latin typeface="Times New Roman" panose="02020603050405020304" charset="0"/>
              <a:ea typeface="Calibri" panose="020F0502020204030204" charset="0"/>
              <a:cs typeface="Times New Roman" panose="02020603050405020304" charset="0"/>
            </a:endParaRPr>
          </a:p>
          <a:p>
            <a:r>
              <a:rPr lang="en-US" altLang="zh-CN" dirty="0">
                <a:solidFill>
                  <a:schemeClr val="bg1"/>
                </a:solidFill>
                <a:latin typeface="Times New Roman" panose="02020603050405020304" charset="0"/>
                <a:ea typeface="Calibri" panose="020F0502020204030204" charset="0"/>
                <a:cs typeface="Times New Roman" panose="02020603050405020304" charset="0"/>
              </a:rPr>
              <a:t>                        1. Rajshri Hinge</a:t>
            </a:r>
          </a:p>
          <a:p>
            <a:r>
              <a:rPr lang="en-US" altLang="zh-CN" dirty="0">
                <a:solidFill>
                  <a:schemeClr val="bg1"/>
                </a:solidFill>
                <a:latin typeface="Times New Roman" panose="02020603050405020304" charset="0"/>
                <a:ea typeface="Calibri" panose="020F0502020204030204" charset="0"/>
                <a:cs typeface="Times New Roman" panose="02020603050405020304" charset="0"/>
              </a:rPr>
              <a:t>                        2. Priti Tayade</a:t>
            </a:r>
          </a:p>
          <a:p>
            <a:r>
              <a:rPr lang="en-US" altLang="zh-CN" dirty="0">
                <a:solidFill>
                  <a:schemeClr val="bg1"/>
                </a:solidFill>
                <a:latin typeface="Times New Roman" panose="02020603050405020304" charset="0"/>
                <a:ea typeface="Calibri" panose="020F0502020204030204" charset="0"/>
                <a:cs typeface="Times New Roman" panose="02020603050405020304" charset="0"/>
              </a:rPr>
              <a:t>                        3. Monica Bodwade</a:t>
            </a:r>
          </a:p>
          <a:p>
            <a:r>
              <a:rPr lang="en-US" altLang="zh-CN" dirty="0">
                <a:solidFill>
                  <a:schemeClr val="bg1"/>
                </a:solidFill>
                <a:latin typeface="Times New Roman" panose="02020603050405020304" charset="0"/>
                <a:ea typeface="Calibri" panose="020F0502020204030204" charset="0"/>
                <a:cs typeface="Times New Roman" panose="02020603050405020304" charset="0"/>
              </a:rPr>
              <a:t>                        4. Dhanashree Marathe </a:t>
            </a:r>
          </a:p>
          <a:p>
            <a:r>
              <a:rPr lang="en-US" altLang="zh-CN" dirty="0">
                <a:solidFill>
                  <a:schemeClr val="bg1"/>
                </a:solidFill>
                <a:latin typeface="Times New Roman" panose="02020603050405020304" charset="0"/>
                <a:ea typeface="Calibri" panose="020F0502020204030204" charset="0"/>
                <a:cs typeface="Times New Roman" panose="02020603050405020304" charset="0"/>
              </a:rPr>
              <a:t>                        </a:t>
            </a:r>
          </a:p>
        </p:txBody>
      </p:sp>
    </p:spTree>
    <p:extLst>
      <p:ext uri="{BB962C8B-B14F-4D97-AF65-F5344CB8AC3E}">
        <p14:creationId xmlns:p14="http://schemas.microsoft.com/office/powerpoint/2010/main" val="40236964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19009-13EA-4997-4B1F-A3753766564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Output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E7B0B84-770E-5D7E-94CE-8A4A72DBACDF}"/>
              </a:ext>
            </a:extLst>
          </p:cNvPr>
          <p:cNvSpPr>
            <a:spLocks noGrp="1"/>
          </p:cNvSpPr>
          <p:nvPr>
            <p:ph idx="1"/>
          </p:nvPr>
        </p:nvSpPr>
        <p:spPr>
          <a:xfrm>
            <a:off x="621545" y="2612927"/>
            <a:ext cx="9201185" cy="3416300"/>
          </a:xfrm>
        </p:spPr>
        <p:txBody>
          <a:bodyPr/>
          <a:lstStyle/>
          <a:p>
            <a:pPr marL="0" indent="0">
              <a:buNone/>
            </a:pPr>
            <a:r>
              <a:rPr lang="en-US" dirty="0"/>
              <a:t>Add Order –                                                    Payment -</a:t>
            </a:r>
          </a:p>
          <a:p>
            <a:endParaRPr lang="en-IN" dirty="0"/>
          </a:p>
        </p:txBody>
      </p:sp>
      <p:pic>
        <p:nvPicPr>
          <p:cNvPr id="6" name="Picture 5">
            <a:extLst>
              <a:ext uri="{FF2B5EF4-FFF2-40B4-BE49-F238E27FC236}">
                <a16:creationId xmlns:a16="http://schemas.microsoft.com/office/drawing/2014/main" id="{CD197E85-5C33-AF6A-B032-9D207E952515}"/>
              </a:ext>
            </a:extLst>
          </p:cNvPr>
          <p:cNvPicPr>
            <a:picLocks noChangeAspect="1"/>
          </p:cNvPicPr>
          <p:nvPr/>
        </p:nvPicPr>
        <p:blipFill>
          <a:blip r:embed="rId2"/>
          <a:stretch>
            <a:fillRect/>
          </a:stretch>
        </p:blipFill>
        <p:spPr>
          <a:xfrm>
            <a:off x="104665" y="3081986"/>
            <a:ext cx="5406940" cy="2478181"/>
          </a:xfrm>
          <a:prstGeom prst="rect">
            <a:avLst/>
          </a:prstGeom>
        </p:spPr>
      </p:pic>
      <p:pic>
        <p:nvPicPr>
          <p:cNvPr id="10" name="Picture 9">
            <a:extLst>
              <a:ext uri="{FF2B5EF4-FFF2-40B4-BE49-F238E27FC236}">
                <a16:creationId xmlns:a16="http://schemas.microsoft.com/office/drawing/2014/main" id="{3F5F3CB2-0210-EE4A-97ED-3E224753D61D}"/>
              </a:ext>
            </a:extLst>
          </p:cNvPr>
          <p:cNvPicPr>
            <a:picLocks noChangeAspect="1"/>
          </p:cNvPicPr>
          <p:nvPr/>
        </p:nvPicPr>
        <p:blipFill>
          <a:blip r:embed="rId3"/>
          <a:stretch>
            <a:fillRect/>
          </a:stretch>
        </p:blipFill>
        <p:spPr>
          <a:xfrm>
            <a:off x="6026269" y="3081986"/>
            <a:ext cx="5526257" cy="2478181"/>
          </a:xfrm>
          <a:prstGeom prst="rect">
            <a:avLst/>
          </a:prstGeom>
        </p:spPr>
      </p:pic>
    </p:spTree>
    <p:extLst>
      <p:ext uri="{BB962C8B-B14F-4D97-AF65-F5344CB8AC3E}">
        <p14:creationId xmlns:p14="http://schemas.microsoft.com/office/powerpoint/2010/main" val="10892771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FCE90-661A-81C9-D770-8C32F6D5397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Advantages</a:t>
            </a:r>
            <a:r>
              <a:rPr lang="en-US" dirty="0"/>
              <a:t> -</a:t>
            </a:r>
            <a:endParaRPr lang="en-IN" dirty="0"/>
          </a:p>
        </p:txBody>
      </p:sp>
      <p:sp>
        <p:nvSpPr>
          <p:cNvPr id="3" name="Content Placeholder 2">
            <a:extLst>
              <a:ext uri="{FF2B5EF4-FFF2-40B4-BE49-F238E27FC236}">
                <a16:creationId xmlns:a16="http://schemas.microsoft.com/office/drawing/2014/main" id="{92F1F5C2-67AB-DD87-4447-D651C2050FEF}"/>
              </a:ext>
            </a:extLst>
          </p:cNvPr>
          <p:cNvSpPr>
            <a:spLocks noGrp="1"/>
          </p:cNvSpPr>
          <p:nvPr>
            <p:ph idx="1"/>
          </p:nvPr>
        </p:nvSpPr>
        <p:spPr/>
        <p:txBody>
          <a:bodyPr>
            <a:normAutofit/>
          </a:bodyPr>
          <a:lstStyle/>
          <a:p>
            <a:pPr marL="0" indent="0" algn="l">
              <a:buNone/>
            </a:pPr>
            <a:r>
              <a:rPr lang="en-US" dirty="0">
                <a:solidFill>
                  <a:schemeClr val="tx1"/>
                </a:solidFill>
                <a:latin typeface="arial" panose="020B0604020202020204" pitchFamily="34" charset="0"/>
              </a:rPr>
              <a:t>   </a:t>
            </a:r>
            <a:r>
              <a:rPr lang="en-US" b="0" i="0" dirty="0">
                <a:solidFill>
                  <a:srgbClr val="202124"/>
                </a:solidFill>
                <a:effectLst/>
                <a:latin typeface="arial" panose="020B0604020202020204" pitchFamily="34" charset="0"/>
              </a:rPr>
              <a:t>Big Companies are Snatching Your Profits. </a:t>
            </a:r>
          </a:p>
          <a:p>
            <a:pPr algn="l">
              <a:buFont typeface="Arial" panose="020B0604020202020204" pitchFamily="34" charset="0"/>
              <a:buChar char="•"/>
            </a:pPr>
            <a:r>
              <a:rPr lang="en-US" b="0" i="0" dirty="0">
                <a:solidFill>
                  <a:srgbClr val="202124"/>
                </a:solidFill>
                <a:effectLst/>
                <a:latin typeface="arial" panose="020B0604020202020204" pitchFamily="34" charset="0"/>
              </a:rPr>
              <a:t>Seamless Payment Options. </a:t>
            </a:r>
          </a:p>
          <a:p>
            <a:pPr algn="l">
              <a:buFont typeface="Arial" panose="020B0604020202020204" pitchFamily="34" charset="0"/>
              <a:buChar char="•"/>
            </a:pPr>
            <a:r>
              <a:rPr lang="en-US" b="0" i="0" dirty="0">
                <a:solidFill>
                  <a:srgbClr val="202124"/>
                </a:solidFill>
                <a:effectLst/>
                <a:latin typeface="arial" panose="020B0604020202020204" pitchFamily="34" charset="0"/>
              </a:rPr>
              <a:t>Understanding Customers Psychology. </a:t>
            </a:r>
          </a:p>
          <a:p>
            <a:pPr algn="l">
              <a:buFont typeface="Arial" panose="020B0604020202020204" pitchFamily="34" charset="0"/>
              <a:buChar char="•"/>
            </a:pPr>
            <a:r>
              <a:rPr lang="en-US" b="0" i="0" dirty="0">
                <a:solidFill>
                  <a:srgbClr val="202124"/>
                </a:solidFill>
                <a:effectLst/>
                <a:latin typeface="arial" panose="020B0604020202020204" pitchFamily="34" charset="0"/>
              </a:rPr>
              <a:t>Unbelievable Profitable Inventory Management Options. </a:t>
            </a:r>
          </a:p>
          <a:p>
            <a:pPr algn="l">
              <a:buFont typeface="Arial" panose="020B0604020202020204" pitchFamily="34" charset="0"/>
              <a:buChar char="•"/>
            </a:pPr>
            <a:r>
              <a:rPr lang="en-US" b="0" i="0" dirty="0">
                <a:solidFill>
                  <a:srgbClr val="202124"/>
                </a:solidFill>
                <a:effectLst/>
                <a:latin typeface="arial" panose="020B0604020202020204" pitchFamily="34" charset="0"/>
              </a:rPr>
              <a:t>Your Customers are Getting Smarter. </a:t>
            </a:r>
          </a:p>
          <a:p>
            <a:pPr algn="l">
              <a:buFont typeface="Arial" panose="020B0604020202020204" pitchFamily="34" charset="0"/>
              <a:buChar char="•"/>
            </a:pPr>
            <a:r>
              <a:rPr lang="en-US" b="0" i="0" dirty="0">
                <a:solidFill>
                  <a:srgbClr val="202124"/>
                </a:solidFill>
                <a:effectLst/>
                <a:latin typeface="arial" panose="020B0604020202020204" pitchFamily="34" charset="0"/>
              </a:rPr>
              <a:t>Earn More From Customers, Pay Less to Wholesalers.</a:t>
            </a:r>
          </a:p>
        </p:txBody>
      </p:sp>
    </p:spTree>
    <p:extLst>
      <p:ext uri="{BB962C8B-B14F-4D97-AF65-F5344CB8AC3E}">
        <p14:creationId xmlns:p14="http://schemas.microsoft.com/office/powerpoint/2010/main" val="22579170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7AF14-D2A5-46C8-D19E-8953DCC5C849}"/>
              </a:ext>
            </a:extLst>
          </p:cNvPr>
          <p:cNvSpPr>
            <a:spLocks noGrp="1"/>
          </p:cNvSpPr>
          <p:nvPr>
            <p:ph type="title"/>
          </p:nvPr>
        </p:nvSpPr>
        <p:spPr/>
        <p:txBody>
          <a:bodyPr>
            <a:normAutofit/>
          </a:bodyPr>
          <a:lstStyle/>
          <a:p>
            <a:r>
              <a:rPr lang="en-US" altLang="zh-CN"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CONCLUSION</a:t>
            </a:r>
            <a:endParaRPr lang="en-IN" dirty="0">
              <a:solidFill>
                <a:schemeClr val="tx1"/>
              </a:solidFill>
            </a:endParaRPr>
          </a:p>
        </p:txBody>
      </p:sp>
      <p:sp>
        <p:nvSpPr>
          <p:cNvPr id="3" name="Content Placeholder 2">
            <a:extLst>
              <a:ext uri="{FF2B5EF4-FFF2-40B4-BE49-F238E27FC236}">
                <a16:creationId xmlns:a16="http://schemas.microsoft.com/office/drawing/2014/main" id="{03DA0C53-A05A-5627-422A-D84AD4AA403C}"/>
              </a:ext>
            </a:extLst>
          </p:cNvPr>
          <p:cNvSpPr>
            <a:spLocks noGrp="1"/>
          </p:cNvSpPr>
          <p:nvPr>
            <p:ph idx="1"/>
          </p:nvPr>
        </p:nvSpPr>
        <p:spPr/>
        <p:txBody>
          <a:bodyPr>
            <a:noAutofit/>
          </a:bodyPr>
          <a:lstStyle/>
          <a:p>
            <a:pPr marL="0" indent="0">
              <a:buNone/>
            </a:pPr>
            <a:r>
              <a:rPr lang="en-US" sz="1600" b="0" i="0" dirty="0">
                <a:solidFill>
                  <a:srgbClr val="000000"/>
                </a:solidFill>
                <a:effectLst/>
                <a:latin typeface="Times New Roman" panose="02020603050405020304" pitchFamily="18" charset="0"/>
                <a:cs typeface="Times New Roman" panose="02020603050405020304" pitchFamily="18" charset="0"/>
              </a:rPr>
              <a:t>Online grocery services meet a number of consumer needs including providing products for niche markets or helping the time starved consumer shop for the mundane weekly groceries. By delivering products to consumers' homes, the homebound aged and handicapped can participate in the shopping experience. Even though there has been a great decline in the number of pure-play online stores, there appears to be a solid market for shopping online. The major business model that is working today requires the support of the established bricks-and-mortar supermarkets. This model is effective as it creates distribution efficiencies and leverages reputation, which is an important consideration for consumers in light of the perishable nature of many grocery products.</a:t>
            </a:r>
            <a:endParaRPr lang="en-IN" sz="1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39802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F87054-7896-B994-DBCE-05105AE5134B}"/>
              </a:ext>
            </a:extLst>
          </p:cNvPr>
          <p:cNvSpPr>
            <a:spLocks noGrp="1"/>
          </p:cNvSpPr>
          <p:nvPr>
            <p:ph idx="4294967295"/>
          </p:nvPr>
        </p:nvSpPr>
        <p:spPr>
          <a:xfrm>
            <a:off x="0" y="2700338"/>
            <a:ext cx="6378575" cy="1457325"/>
          </a:xfrm>
        </p:spPr>
        <p:txBody>
          <a:bodyPr>
            <a:normAutofit lnSpcReduction="10000"/>
          </a:bodyPr>
          <a:lstStyle/>
          <a:p>
            <a:pPr marL="0" indent="0">
              <a:buNone/>
            </a:pPr>
            <a:r>
              <a:rPr lang="en-US" altLang="zh-CN" sz="9600" b="1" dirty="0">
                <a:solidFill>
                  <a:srgbClr val="5E2620"/>
                </a:solidFill>
                <a:latin typeface="Calibri" panose="020F0502020204030204" charset="0"/>
                <a:ea typeface="Calibri" panose="020F0502020204030204" charset="0"/>
                <a:cs typeface="Calibri" panose="020F0502020204030204" charset="0"/>
              </a:rPr>
              <a:t>THANK YOU</a:t>
            </a:r>
          </a:p>
        </p:txBody>
      </p:sp>
      <p:pic>
        <p:nvPicPr>
          <p:cNvPr id="4" name="Picture 3" descr="logo">
            <a:extLst>
              <a:ext uri="{FF2B5EF4-FFF2-40B4-BE49-F238E27FC236}">
                <a16:creationId xmlns:a16="http://schemas.microsoft.com/office/drawing/2014/main" id="{00A08F4B-74DC-F932-C5E6-1DCD3A248FFA}"/>
              </a:ext>
            </a:extLst>
          </p:cNvPr>
          <p:cNvPicPr>
            <a:picLocks noChangeAspect="1"/>
          </p:cNvPicPr>
          <p:nvPr/>
        </p:nvPicPr>
        <p:blipFill>
          <a:blip r:embed="rId2"/>
          <a:srcRect b="17614"/>
          <a:stretch>
            <a:fillRect/>
          </a:stretch>
        </p:blipFill>
        <p:spPr>
          <a:xfrm>
            <a:off x="177710" y="116264"/>
            <a:ext cx="1727666" cy="827542"/>
          </a:xfrm>
          <a:prstGeom prst="rect">
            <a:avLst/>
          </a:prstGeom>
        </p:spPr>
      </p:pic>
    </p:spTree>
    <p:extLst>
      <p:ext uri="{BB962C8B-B14F-4D97-AF65-F5344CB8AC3E}">
        <p14:creationId xmlns:p14="http://schemas.microsoft.com/office/powerpoint/2010/main" val="5292110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3C747-C795-4E99-8B4F-306ADEE7582A}"/>
              </a:ext>
            </a:extLst>
          </p:cNvPr>
          <p:cNvSpPr>
            <a:spLocks noGrp="1"/>
          </p:cNvSpPr>
          <p:nvPr>
            <p:ph type="title"/>
          </p:nvPr>
        </p:nvSpPr>
        <p:spPr/>
        <p:txBody>
          <a:bodyPr/>
          <a:lstStyle/>
          <a:p>
            <a:r>
              <a:rPr lang="zh-CN" altLang="zh-CN" sz="36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INTRODUCTION</a:t>
            </a:r>
            <a:endParaRPr lang="en-IN" dirty="0">
              <a:solidFill>
                <a:schemeClr val="tx1"/>
              </a:solidFill>
            </a:endParaRPr>
          </a:p>
        </p:txBody>
      </p:sp>
      <p:sp>
        <p:nvSpPr>
          <p:cNvPr id="3" name="Content Placeholder 2">
            <a:extLst>
              <a:ext uri="{FF2B5EF4-FFF2-40B4-BE49-F238E27FC236}">
                <a16:creationId xmlns:a16="http://schemas.microsoft.com/office/drawing/2014/main" id="{AF71CC3E-BC9C-A468-543C-F3CE01F1CE2D}"/>
              </a:ext>
            </a:extLst>
          </p:cNvPr>
          <p:cNvSpPr>
            <a:spLocks noGrp="1"/>
          </p:cNvSpPr>
          <p:nvPr>
            <p:ph idx="1"/>
          </p:nvPr>
        </p:nvSpPr>
        <p:spPr>
          <a:xfrm>
            <a:off x="2231136" y="2315314"/>
            <a:ext cx="7729728" cy="4121344"/>
          </a:xfrm>
        </p:spPr>
        <p:txBody>
          <a:bodyPr>
            <a:noAutofit/>
          </a:bodyPr>
          <a:lstStyle/>
          <a:p>
            <a:pPr algn="just"/>
            <a:r>
              <a:rPr lang="en-US" sz="1600" b="0" dirty="0">
                <a:solidFill>
                  <a:schemeClr val="tx1"/>
                </a:solidFill>
                <a:effectLst/>
                <a:latin typeface="Times New Roman" panose="02020603050405020304" pitchFamily="18" charset="0"/>
                <a:cs typeface="Times New Roman" panose="02020603050405020304" pitchFamily="18" charset="0"/>
              </a:rPr>
              <a:t>Grocery Delivery Application is a low-price online Grocery store, which has many vital ranging products consumed in our everyday Breakfast, Meals &amp; Dinners. We have Fresh Vegetables, Staples, Beverages, Personal care products &amp; many other products needed daily. All the products on our website are distinguished based on their categories, which gives you the hassle-free shopping experience ever with minimum time spent for your shopping.</a:t>
            </a:r>
          </a:p>
          <a:p>
            <a:pPr algn="just"/>
            <a:endParaRPr lang="en-US" sz="1600" b="0" dirty="0">
              <a:solidFill>
                <a:schemeClr val="tx1"/>
              </a:solidFill>
              <a:effectLst/>
              <a:latin typeface="Times New Roman" panose="02020603050405020304" pitchFamily="18" charset="0"/>
              <a:cs typeface="Times New Roman" panose="02020603050405020304" pitchFamily="18" charset="0"/>
            </a:endParaRPr>
          </a:p>
          <a:p>
            <a:pPr algn="just"/>
            <a:r>
              <a:rPr lang="en-US" sz="1600" b="0" dirty="0">
                <a:solidFill>
                  <a:schemeClr val="tx1"/>
                </a:solidFill>
                <a:effectLst/>
                <a:latin typeface="Times New Roman" panose="02020603050405020304" pitchFamily="18" charset="0"/>
                <a:cs typeface="Times New Roman" panose="02020603050405020304" pitchFamily="18" charset="0"/>
              </a:rPr>
              <a:t>We guarantee you the best quality products with the lowest price. Right now we only serve you in Thane. To have a more convenient shopping experience, for you we deliver your selected products at your doorstep at your selected time slot. As in today's era every person sense short in time &amp; also its hard to find if the consumable products are healthy/natural. So to tackle this issue we serve you with the finest &amp; hand-picked products from all the categories, to save your time from the conventional shopping as well as from the problems like getting stuck in long queues, the parking fees to be paid, carrying you heavy shopping bags &amp; etc.</a:t>
            </a:r>
          </a:p>
        </p:txBody>
      </p:sp>
    </p:spTree>
    <p:extLst>
      <p:ext uri="{BB962C8B-B14F-4D97-AF65-F5344CB8AC3E}">
        <p14:creationId xmlns:p14="http://schemas.microsoft.com/office/powerpoint/2010/main" val="11545361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76490-95BC-D14B-4ABA-23EBA38162C8}"/>
              </a:ext>
            </a:extLst>
          </p:cNvPr>
          <p:cNvSpPr>
            <a:spLocks noGrp="1"/>
          </p:cNvSpPr>
          <p:nvPr>
            <p:ph type="title"/>
          </p:nvPr>
        </p:nvSpPr>
        <p:spPr/>
        <p:txBody>
          <a:bodyPr/>
          <a:lstStyle/>
          <a:p>
            <a:r>
              <a:rPr lang="en-US" altLang="zh-CN" sz="5400" b="1" spc="140" dirty="0">
                <a:solidFill>
                  <a:schemeClr val="accent2">
                    <a:lumMod val="50000"/>
                  </a:schemeClr>
                </a:solidFill>
                <a:effectLst>
                  <a:outerShdw blurRad="38100" dist="38100" dir="2700000" algn="tl">
                    <a:srgbClr val="000000">
                      <a:alpha val="43137"/>
                    </a:srgbClr>
                  </a:outerShdw>
                </a:effectLst>
                <a:latin typeface="Times New Roman" panose="02020603050405020304" charset="0"/>
                <a:ea typeface="Microsoft JhengHei UI Light" panose="020B0304030504040204" charset="-120"/>
                <a:cs typeface="Times New Roman" panose="02020603050405020304" charset="0"/>
              </a:rPr>
              <a:t>T</a:t>
            </a:r>
            <a:r>
              <a:rPr lang="en-US" altLang="zh-CN" sz="3600" b="1" spc="140" dirty="0">
                <a:latin typeface="Times New Roman" panose="02020603050405020304" charset="0"/>
                <a:ea typeface="Microsoft JhengHei UI Light" panose="020B0304030504040204" charset="-120"/>
                <a:cs typeface="Times New Roman" panose="02020603050405020304" charset="0"/>
              </a:rPr>
              <a:t>ECHNOLOGIES USED</a:t>
            </a:r>
            <a:endParaRPr lang="en-IN" dirty="0"/>
          </a:p>
        </p:txBody>
      </p:sp>
      <p:sp>
        <p:nvSpPr>
          <p:cNvPr id="3" name="Content Placeholder 2">
            <a:extLst>
              <a:ext uri="{FF2B5EF4-FFF2-40B4-BE49-F238E27FC236}">
                <a16:creationId xmlns:a16="http://schemas.microsoft.com/office/drawing/2014/main" id="{05657CF0-AA32-1163-E0B5-B3E5606F69FB}"/>
              </a:ext>
            </a:extLst>
          </p:cNvPr>
          <p:cNvSpPr>
            <a:spLocks noGrp="1"/>
          </p:cNvSpPr>
          <p:nvPr>
            <p:ph idx="1"/>
          </p:nvPr>
        </p:nvSpPr>
        <p:spPr/>
        <p:txBody>
          <a:bodyPr/>
          <a:lstStyle/>
          <a:p>
            <a:pPr marL="0" indent="0">
              <a:buNone/>
            </a:pPr>
            <a:r>
              <a:rPr lang="en-US" dirty="0"/>
              <a:t>                                                              </a:t>
            </a:r>
            <a:endParaRPr lang="en-IN" dirty="0"/>
          </a:p>
        </p:txBody>
      </p:sp>
      <p:sp>
        <p:nvSpPr>
          <p:cNvPr id="18" name="任意多边形 11">
            <a:extLst>
              <a:ext uri="{FF2B5EF4-FFF2-40B4-BE49-F238E27FC236}">
                <a16:creationId xmlns:a16="http://schemas.microsoft.com/office/drawing/2014/main" id="{3F50165A-FBBC-DEA1-97BD-CCE865CDB689}"/>
              </a:ext>
            </a:extLst>
          </p:cNvPr>
          <p:cNvSpPr/>
          <p:nvPr/>
        </p:nvSpPr>
        <p:spPr>
          <a:xfrm>
            <a:off x="4820456" y="2266150"/>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FF00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300620" tIns="394563" rIns="300619" bIns="845492" numCol="1" spcCol="1270" anchor="ctr" anchorCtr="0">
            <a:noAutofit/>
          </a:bodyPr>
          <a:lstStyle/>
          <a:p>
            <a:pPr lvl="0" algn="ctr" defTabSz="2489200">
              <a:lnSpc>
                <a:spcPct val="90000"/>
              </a:lnSpc>
              <a:spcBef>
                <a:spcPct val="0"/>
              </a:spcBef>
              <a:spcAft>
                <a:spcPct val="35000"/>
              </a:spcAft>
            </a:pPr>
            <a:endParaRPr lang="zh-CN" altLang="en-US" sz="5600" kern="1200">
              <a:solidFill>
                <a:srgbClr val="D13400"/>
              </a:solidFill>
            </a:endParaRPr>
          </a:p>
        </p:txBody>
      </p:sp>
      <p:sp>
        <p:nvSpPr>
          <p:cNvPr id="19" name="任意多边形 12">
            <a:extLst>
              <a:ext uri="{FF2B5EF4-FFF2-40B4-BE49-F238E27FC236}">
                <a16:creationId xmlns:a16="http://schemas.microsoft.com/office/drawing/2014/main" id="{55259B71-6D63-1916-0E30-388D4A2CB97B}"/>
              </a:ext>
            </a:extLst>
          </p:cNvPr>
          <p:cNvSpPr/>
          <p:nvPr/>
        </p:nvSpPr>
        <p:spPr>
          <a:xfrm>
            <a:off x="6184552" y="3162858"/>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C000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689545" tIns="582449" rIns="212313" bIns="432141" numCol="1" spcCol="1270" anchor="ctr" anchorCtr="0">
            <a:noAutofit/>
          </a:bodyPr>
          <a:lstStyle/>
          <a:p>
            <a:pPr lvl="0" algn="ctr" defTabSz="2044700">
              <a:lnSpc>
                <a:spcPct val="90000"/>
              </a:lnSpc>
              <a:spcBef>
                <a:spcPct val="0"/>
              </a:spcBef>
              <a:spcAft>
                <a:spcPct val="35000"/>
              </a:spcAft>
            </a:pPr>
            <a:endParaRPr lang="zh-CN" altLang="en-US" sz="4600" kern="1200"/>
          </a:p>
        </p:txBody>
      </p:sp>
      <p:sp>
        <p:nvSpPr>
          <p:cNvPr id="20" name="任意多边形 13">
            <a:extLst>
              <a:ext uri="{FF2B5EF4-FFF2-40B4-BE49-F238E27FC236}">
                <a16:creationId xmlns:a16="http://schemas.microsoft.com/office/drawing/2014/main" id="{B1ECA4EE-09ED-7DFF-B0D2-BFB50209BE6A}"/>
              </a:ext>
            </a:extLst>
          </p:cNvPr>
          <p:cNvSpPr/>
          <p:nvPr/>
        </p:nvSpPr>
        <p:spPr>
          <a:xfrm>
            <a:off x="3656386" y="3498773"/>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D134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2312" tIns="582449" rIns="689546" bIns="432141" numCol="1" spcCol="1270" anchor="ctr" anchorCtr="0">
            <a:noAutofit/>
          </a:bodyPr>
          <a:lstStyle/>
          <a:p>
            <a:pPr lvl="0" algn="ctr" defTabSz="2044700">
              <a:lnSpc>
                <a:spcPct val="90000"/>
              </a:lnSpc>
              <a:spcBef>
                <a:spcPct val="0"/>
              </a:spcBef>
              <a:spcAft>
                <a:spcPct val="35000"/>
              </a:spcAft>
            </a:pPr>
            <a:endParaRPr lang="zh-CN" altLang="en-US" sz="4600" kern="1200"/>
          </a:p>
        </p:txBody>
      </p:sp>
      <p:sp>
        <p:nvSpPr>
          <p:cNvPr id="21" name="文本框 9">
            <a:extLst>
              <a:ext uri="{FF2B5EF4-FFF2-40B4-BE49-F238E27FC236}">
                <a16:creationId xmlns:a16="http://schemas.microsoft.com/office/drawing/2014/main" id="{58201171-D1AC-4920-0F70-F22E657FD0B5}"/>
              </a:ext>
            </a:extLst>
          </p:cNvPr>
          <p:cNvSpPr txBox="1"/>
          <p:nvPr/>
        </p:nvSpPr>
        <p:spPr>
          <a:xfrm>
            <a:off x="2587557" y="6489700"/>
            <a:ext cx="5439104" cy="368300"/>
          </a:xfrm>
          <a:prstGeom prst="rect">
            <a:avLst/>
          </a:prstGeom>
          <a:noFill/>
        </p:spPr>
        <p:txBody>
          <a:bodyPr wrap="square" rtlCol="0">
            <a:spAutoFit/>
          </a:bodyPr>
          <a:lstStyle/>
          <a:p>
            <a:pPr algn="just"/>
            <a:r>
              <a:rPr lang="en-US" altLang="zh-CN" dirty="0"/>
              <a:t> </a:t>
            </a:r>
          </a:p>
        </p:txBody>
      </p:sp>
      <p:sp>
        <p:nvSpPr>
          <p:cNvPr id="22" name="文本框 14">
            <a:extLst>
              <a:ext uri="{FF2B5EF4-FFF2-40B4-BE49-F238E27FC236}">
                <a16:creationId xmlns:a16="http://schemas.microsoft.com/office/drawing/2014/main" id="{ED88CEA0-C87A-97CD-38AC-25673401B714}"/>
              </a:ext>
            </a:extLst>
          </p:cNvPr>
          <p:cNvSpPr txBox="1"/>
          <p:nvPr/>
        </p:nvSpPr>
        <p:spPr>
          <a:xfrm>
            <a:off x="4987854" y="2897585"/>
            <a:ext cx="1696640" cy="830997"/>
          </a:xfrm>
          <a:prstGeom prst="rect">
            <a:avLst/>
          </a:prstGeom>
          <a:noFill/>
        </p:spPr>
        <p:txBody>
          <a:bodyPr wrap="square" rtlCol="0">
            <a:spAutoFit/>
          </a:bodyPr>
          <a:lstStyle/>
          <a:p>
            <a:pPr algn="ctr"/>
            <a:r>
              <a:rPr lang="en-US" altLang="zh-CN" sz="2400" dirty="0">
                <a:solidFill>
                  <a:schemeClr val="bg1"/>
                </a:solidFill>
              </a:rPr>
              <a:t>Spring Boot </a:t>
            </a:r>
            <a:endParaRPr lang="zh-CN" altLang="en-US" sz="2400" dirty="0">
              <a:solidFill>
                <a:schemeClr val="bg1"/>
              </a:solidFill>
            </a:endParaRPr>
          </a:p>
        </p:txBody>
      </p:sp>
      <p:sp>
        <p:nvSpPr>
          <p:cNvPr id="23" name="文本框 15">
            <a:extLst>
              <a:ext uri="{FF2B5EF4-FFF2-40B4-BE49-F238E27FC236}">
                <a16:creationId xmlns:a16="http://schemas.microsoft.com/office/drawing/2014/main" id="{534E2E0A-3BD9-DCF8-A75E-9B334E42D50F}"/>
              </a:ext>
            </a:extLst>
          </p:cNvPr>
          <p:cNvSpPr txBox="1"/>
          <p:nvPr/>
        </p:nvSpPr>
        <p:spPr>
          <a:xfrm>
            <a:off x="3807036" y="4379387"/>
            <a:ext cx="1696640" cy="460375"/>
          </a:xfrm>
          <a:prstGeom prst="rect">
            <a:avLst/>
          </a:prstGeom>
          <a:noFill/>
        </p:spPr>
        <p:txBody>
          <a:bodyPr wrap="square" rtlCol="0">
            <a:spAutoFit/>
          </a:bodyPr>
          <a:lstStyle/>
          <a:p>
            <a:pPr algn="ctr"/>
            <a:r>
              <a:rPr lang="en-US" altLang="zh-CN" sz="2400" dirty="0">
                <a:solidFill>
                  <a:schemeClr val="bg1"/>
                </a:solidFill>
              </a:rPr>
              <a:t>Postman</a:t>
            </a:r>
          </a:p>
        </p:txBody>
      </p:sp>
      <p:sp>
        <p:nvSpPr>
          <p:cNvPr id="24" name="文本框 16">
            <a:extLst>
              <a:ext uri="{FF2B5EF4-FFF2-40B4-BE49-F238E27FC236}">
                <a16:creationId xmlns:a16="http://schemas.microsoft.com/office/drawing/2014/main" id="{7F1DFF7B-3EFB-F3FE-6DF8-16DF2697E6B5}"/>
              </a:ext>
            </a:extLst>
          </p:cNvPr>
          <p:cNvSpPr txBox="1"/>
          <p:nvPr/>
        </p:nvSpPr>
        <p:spPr>
          <a:xfrm>
            <a:off x="6546821" y="4141494"/>
            <a:ext cx="1696640" cy="460375"/>
          </a:xfrm>
          <a:prstGeom prst="rect">
            <a:avLst/>
          </a:prstGeom>
          <a:noFill/>
        </p:spPr>
        <p:txBody>
          <a:bodyPr wrap="square" rtlCol="0">
            <a:spAutoFit/>
          </a:bodyPr>
          <a:lstStyle/>
          <a:p>
            <a:pPr algn="ctr"/>
            <a:r>
              <a:rPr lang="en-US" altLang="zh-CN" sz="2400" dirty="0">
                <a:solidFill>
                  <a:schemeClr val="bg1"/>
                </a:solidFill>
              </a:rPr>
              <a:t>MySQL </a:t>
            </a:r>
            <a:endParaRPr lang="zh-CN" altLang="en-US" sz="2400" dirty="0">
              <a:solidFill>
                <a:schemeClr val="bg1"/>
              </a:solidFill>
            </a:endParaRPr>
          </a:p>
        </p:txBody>
      </p:sp>
      <p:sp>
        <p:nvSpPr>
          <p:cNvPr id="25" name="任意多边形 13">
            <a:extLst>
              <a:ext uri="{FF2B5EF4-FFF2-40B4-BE49-F238E27FC236}">
                <a16:creationId xmlns:a16="http://schemas.microsoft.com/office/drawing/2014/main" id="{3166248B-65E0-26B9-0FB8-1135F99FB85C}"/>
              </a:ext>
            </a:extLst>
          </p:cNvPr>
          <p:cNvSpPr/>
          <p:nvPr/>
        </p:nvSpPr>
        <p:spPr>
          <a:xfrm>
            <a:off x="4987981" y="4603038"/>
            <a:ext cx="2254644" cy="2254644"/>
          </a:xfrm>
          <a:custGeom>
            <a:avLst/>
            <a:gdLst>
              <a:gd name="connsiteX0" fmla="*/ 0 w 2254644"/>
              <a:gd name="connsiteY0" fmla="*/ 1127322 h 2254644"/>
              <a:gd name="connsiteX1" fmla="*/ 1127322 w 2254644"/>
              <a:gd name="connsiteY1" fmla="*/ 0 h 2254644"/>
              <a:gd name="connsiteX2" fmla="*/ 2254644 w 2254644"/>
              <a:gd name="connsiteY2" fmla="*/ 1127322 h 2254644"/>
              <a:gd name="connsiteX3" fmla="*/ 1127322 w 2254644"/>
              <a:gd name="connsiteY3" fmla="*/ 2254644 h 2254644"/>
              <a:gd name="connsiteX4" fmla="*/ 0 w 2254644"/>
              <a:gd name="connsiteY4" fmla="*/ 1127322 h 2254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644" h="2254644">
                <a:moveTo>
                  <a:pt x="0" y="1127322"/>
                </a:moveTo>
                <a:cubicBezTo>
                  <a:pt x="0" y="504719"/>
                  <a:pt x="504719" y="0"/>
                  <a:pt x="1127322" y="0"/>
                </a:cubicBezTo>
                <a:cubicBezTo>
                  <a:pt x="1749925" y="0"/>
                  <a:pt x="2254644" y="504719"/>
                  <a:pt x="2254644" y="1127322"/>
                </a:cubicBezTo>
                <a:cubicBezTo>
                  <a:pt x="2254644" y="1749925"/>
                  <a:pt x="1749925" y="2254644"/>
                  <a:pt x="1127322" y="2254644"/>
                </a:cubicBezTo>
                <a:cubicBezTo>
                  <a:pt x="504719" y="2254644"/>
                  <a:pt x="0" y="1749925"/>
                  <a:pt x="0" y="1127322"/>
                </a:cubicBezTo>
                <a:close/>
              </a:path>
            </a:pathLst>
          </a:custGeom>
          <a:solidFill>
            <a:srgbClr val="D13400">
              <a:alpha val="50000"/>
            </a:srgbClr>
          </a:solidFill>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212312" tIns="582449" rIns="689546" bIns="432141" numCol="1" spcCol="1270" anchor="ctr" anchorCtr="0">
            <a:noAutofit/>
          </a:bodyPr>
          <a:lstStyle/>
          <a:p>
            <a:pPr lvl="0" algn="ctr" defTabSz="2044700">
              <a:lnSpc>
                <a:spcPct val="90000"/>
              </a:lnSpc>
              <a:spcBef>
                <a:spcPct val="0"/>
              </a:spcBef>
              <a:spcAft>
                <a:spcPct val="35000"/>
              </a:spcAft>
            </a:pPr>
            <a:endParaRPr lang="zh-CN" altLang="en-US" sz="4600" kern="1200"/>
          </a:p>
        </p:txBody>
      </p:sp>
      <p:sp>
        <p:nvSpPr>
          <p:cNvPr id="26" name="文本框 16">
            <a:extLst>
              <a:ext uri="{FF2B5EF4-FFF2-40B4-BE49-F238E27FC236}">
                <a16:creationId xmlns:a16="http://schemas.microsoft.com/office/drawing/2014/main" id="{0FCB6DD2-D054-5CD8-9F37-2A23A152E289}"/>
              </a:ext>
            </a:extLst>
          </p:cNvPr>
          <p:cNvSpPr txBox="1"/>
          <p:nvPr/>
        </p:nvSpPr>
        <p:spPr>
          <a:xfrm>
            <a:off x="5378421" y="5385459"/>
            <a:ext cx="1696640" cy="460375"/>
          </a:xfrm>
          <a:prstGeom prst="rect">
            <a:avLst/>
          </a:prstGeom>
          <a:noFill/>
        </p:spPr>
        <p:txBody>
          <a:bodyPr wrap="square" rtlCol="0">
            <a:spAutoFit/>
          </a:bodyPr>
          <a:lstStyle/>
          <a:p>
            <a:pPr algn="ctr"/>
            <a:r>
              <a:rPr lang="en-US" altLang="zh-CN" sz="2400" dirty="0">
                <a:solidFill>
                  <a:schemeClr val="bg1"/>
                </a:solidFill>
              </a:rPr>
              <a:t>Angular</a:t>
            </a:r>
          </a:p>
        </p:txBody>
      </p:sp>
    </p:spTree>
    <p:extLst>
      <p:ext uri="{BB962C8B-B14F-4D97-AF65-F5344CB8AC3E}">
        <p14:creationId xmlns:p14="http://schemas.microsoft.com/office/powerpoint/2010/main" val="39287334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5A508-E4EC-D9E8-0FEE-FABD2BD76FE3}"/>
              </a:ext>
            </a:extLst>
          </p:cNvPr>
          <p:cNvSpPr>
            <a:spLocks noGrp="1"/>
          </p:cNvSpPr>
          <p:nvPr>
            <p:ph type="title"/>
          </p:nvPr>
        </p:nvSpPr>
        <p:spPr/>
        <p:txBody>
          <a:bodyPr/>
          <a:lstStyle/>
          <a:p>
            <a:r>
              <a:rPr lang="en-US" altLang="zh-CN" sz="3600" b="1" dirty="0">
                <a:latin typeface="Times New Roman" panose="02020603050405020304" charset="0"/>
                <a:cs typeface="Times New Roman" panose="02020603050405020304" charset="0"/>
              </a:rPr>
              <a:t>REQUIRED SPECIFICATIONS</a:t>
            </a:r>
            <a:endParaRPr lang="en-IN" dirty="0"/>
          </a:p>
        </p:txBody>
      </p:sp>
      <p:sp>
        <p:nvSpPr>
          <p:cNvPr id="3" name="Content Placeholder 2">
            <a:extLst>
              <a:ext uri="{FF2B5EF4-FFF2-40B4-BE49-F238E27FC236}">
                <a16:creationId xmlns:a16="http://schemas.microsoft.com/office/drawing/2014/main" id="{036AB505-C3F6-22CD-C3E2-62F582A7A51D}"/>
              </a:ext>
            </a:extLst>
          </p:cNvPr>
          <p:cNvSpPr>
            <a:spLocks noGrp="1"/>
          </p:cNvSpPr>
          <p:nvPr>
            <p:ph idx="1"/>
          </p:nvPr>
        </p:nvSpPr>
        <p:spPr>
          <a:xfrm>
            <a:off x="1154954" y="2603500"/>
            <a:ext cx="8825659" cy="3797300"/>
          </a:xfrm>
        </p:spPr>
        <p:txBody>
          <a:bodyPr>
            <a:normAutofit fontScale="92500" lnSpcReduction="20000"/>
          </a:bodyPr>
          <a:lstStyle/>
          <a:p>
            <a:pPr marL="0" indent="0">
              <a:buNone/>
            </a:pPr>
            <a:r>
              <a:rPr lang="en-US" altLang="zh-CN" sz="1800" b="1" strike="noStrike" noProof="1">
                <a:solidFill>
                  <a:schemeClr val="tx1"/>
                </a:solidFill>
                <a:latin typeface="Times New Roman" panose="02020603050405020304" charset="0"/>
                <a:ea typeface="Calibri" panose="020F0502020204030204" charset="0"/>
                <a:cs typeface="Times New Roman" panose="02020603050405020304" charset="0"/>
                <a:sym typeface="Arial" panose="020B0604020202020204" pitchFamily="34" charset="0"/>
              </a:rPr>
              <a:t>Hardware Configuration – </a:t>
            </a:r>
          </a:p>
          <a:p>
            <a:pPr marL="285750" lvl="0" indent="-285750" algn="just">
              <a:lnSpc>
                <a:spcPct val="120000"/>
              </a:lnSpc>
              <a:buFont typeface="Wingdings" panose="05000000000000000000" charset="0"/>
              <a:buChar char="q"/>
            </a:pPr>
            <a:r>
              <a:rPr lang="en-US" altLang="zh-CN" sz="1800" dirty="0">
                <a:solidFill>
                  <a:schemeClr val="tx1"/>
                </a:solidFill>
                <a:latin typeface="Times New Roman" panose="02020603050405020304" charset="0"/>
                <a:ea typeface="Calibri" panose="020F0502020204030204" charset="0"/>
                <a:cs typeface="Times New Roman" panose="02020603050405020304" charset="0"/>
                <a:sym typeface="SimSun" panose="02010600030101010101" pitchFamily="2" charset="-122"/>
              </a:rPr>
              <a:t>Operating System: Windows 10</a:t>
            </a:r>
          </a:p>
          <a:p>
            <a:pPr marL="285750" lvl="0" indent="-285750" algn="just">
              <a:lnSpc>
                <a:spcPct val="120000"/>
              </a:lnSpc>
              <a:buFont typeface="Wingdings" panose="05000000000000000000" charset="0"/>
              <a:buChar char="q"/>
            </a:pPr>
            <a:r>
              <a:rPr lang="en-US" altLang="zh-CN" dirty="0">
                <a:solidFill>
                  <a:schemeClr val="tx1"/>
                </a:solidFill>
                <a:latin typeface="Times New Roman" panose="02020603050405020304" charset="0"/>
                <a:ea typeface="Calibri" panose="020F0502020204030204" charset="0"/>
                <a:cs typeface="Times New Roman" panose="02020603050405020304" charset="0"/>
                <a:sym typeface="SimSun" panose="02010600030101010101" pitchFamily="2" charset="-122"/>
              </a:rPr>
              <a:t>Solid state drive (SSD) </a:t>
            </a:r>
            <a:r>
              <a:rPr lang="en-US" altLang="zh-CN" sz="1800" dirty="0">
                <a:solidFill>
                  <a:schemeClr val="tx1"/>
                </a:solidFill>
                <a:latin typeface="Times New Roman" panose="02020603050405020304" charset="0"/>
                <a:ea typeface="Calibri" panose="020F0502020204030204" charset="0"/>
                <a:cs typeface="Times New Roman" panose="02020603050405020304" charset="0"/>
                <a:sym typeface="SimSun" panose="02010600030101010101" pitchFamily="2" charset="-122"/>
              </a:rPr>
              <a:t>: 512 GB</a:t>
            </a:r>
          </a:p>
          <a:p>
            <a:pPr marL="285750" lvl="0" indent="-285750" algn="just">
              <a:lnSpc>
                <a:spcPct val="120000"/>
              </a:lnSpc>
              <a:buFont typeface="Wingdings" panose="05000000000000000000" charset="0"/>
              <a:buChar char="q"/>
            </a:pPr>
            <a:r>
              <a:rPr lang="en-US" altLang="zh-CN" sz="1800" dirty="0">
                <a:solidFill>
                  <a:schemeClr val="tx1"/>
                </a:solidFill>
                <a:latin typeface="Times New Roman" panose="02020603050405020304" charset="0"/>
                <a:ea typeface="Calibri" panose="020F0502020204030204" charset="0"/>
                <a:cs typeface="Times New Roman" panose="02020603050405020304" charset="0"/>
                <a:sym typeface="SimSun" panose="02010600030101010101" pitchFamily="2" charset="-122"/>
              </a:rPr>
              <a:t>RAM: 4GB</a:t>
            </a:r>
            <a:endParaRPr lang="en-US" altLang="zh-CN" sz="1800" b="1" strike="noStrike" noProof="1">
              <a:solidFill>
                <a:schemeClr val="tx1"/>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a:p>
            <a:pPr marL="0" indent="0">
              <a:buNone/>
            </a:pPr>
            <a:endParaRPr lang="en-US" altLang="zh-CN" sz="1800" b="1" strike="noStrike" noProof="1">
              <a:solidFill>
                <a:srgbClr val="3B1800"/>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a:p>
            <a:pPr marL="0" indent="0">
              <a:buNone/>
            </a:pPr>
            <a:r>
              <a:rPr lang="en-US" altLang="zh-CN" sz="1800" b="1" strike="noStrike" noProof="1">
                <a:solidFill>
                  <a:srgbClr val="3B1800"/>
                </a:solidFill>
                <a:latin typeface="Times New Roman" panose="02020603050405020304" charset="0"/>
                <a:ea typeface="Calibri" panose="020F0502020204030204" charset="0"/>
                <a:cs typeface="Times New Roman" panose="02020603050405020304" charset="0"/>
                <a:sym typeface="Arial" panose="020B0604020202020204" pitchFamily="34" charset="0"/>
              </a:rPr>
              <a:t>Software Configuration –</a:t>
            </a:r>
          </a:p>
          <a:p>
            <a:pPr marL="285750" lvl="0" indent="-285750" algn="just">
              <a:lnSpc>
                <a:spcPct val="120000"/>
              </a:lnSpc>
              <a:buFont typeface="Wingdings" panose="05000000000000000000" charset="0"/>
              <a:buChar char="q"/>
            </a:pPr>
            <a:r>
              <a:rPr lang="en-US" altLang="zh-CN" sz="18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Software IDE: Spring Tool Suite</a:t>
            </a:r>
          </a:p>
          <a:p>
            <a:pPr marL="285750" lvl="0" indent="-285750" algn="just">
              <a:lnSpc>
                <a:spcPct val="120000"/>
              </a:lnSpc>
              <a:buFont typeface="Wingdings" panose="05000000000000000000" charset="0"/>
              <a:buChar char="q"/>
            </a:pPr>
            <a:r>
              <a:rPr lang="en-US" altLang="zh-CN" sz="18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Language: Java</a:t>
            </a:r>
          </a:p>
          <a:p>
            <a:pPr marL="285750" lvl="0" indent="-285750" algn="just">
              <a:lnSpc>
                <a:spcPct val="120000"/>
              </a:lnSpc>
              <a:buFont typeface="Wingdings" panose="05000000000000000000" charset="0"/>
              <a:buChar char="q"/>
            </a:pPr>
            <a:r>
              <a:rPr lang="en-US" altLang="zh-CN" sz="18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Front End: Angular</a:t>
            </a:r>
          </a:p>
          <a:p>
            <a:pPr marL="285750" lvl="0" indent="-285750" algn="just">
              <a:lnSpc>
                <a:spcPct val="120000"/>
              </a:lnSpc>
              <a:buFont typeface="Wingdings" panose="05000000000000000000" charset="0"/>
              <a:buChar char="q"/>
            </a:pPr>
            <a:r>
              <a:rPr lang="en-US" altLang="zh-CN" sz="1800" dirty="0">
                <a:solidFill>
                  <a:srgbClr val="3B1800"/>
                </a:solidFill>
                <a:latin typeface="Times New Roman" panose="02020603050405020304" charset="0"/>
                <a:ea typeface="Calibri" panose="020F0502020204030204" charset="0"/>
                <a:cs typeface="Times New Roman" panose="02020603050405020304" charset="0"/>
                <a:sym typeface="SimSun" panose="02010600030101010101" pitchFamily="2" charset="-122"/>
              </a:rPr>
              <a:t>Back End: MySQL, Postman</a:t>
            </a:r>
          </a:p>
          <a:p>
            <a:pPr marL="0" indent="0">
              <a:buNone/>
            </a:pPr>
            <a:endParaRPr lang="en-US" altLang="zh-CN" sz="1800" b="1" strike="noStrike" noProof="1">
              <a:solidFill>
                <a:srgbClr val="3B1800"/>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a:p>
            <a:pPr marL="0" indent="0">
              <a:buNone/>
            </a:pPr>
            <a:endParaRPr lang="en-US" altLang="zh-CN" sz="1800" strike="noStrike" noProof="1">
              <a:solidFill>
                <a:schemeClr val="tx1"/>
              </a:solidFill>
              <a:latin typeface="Times New Roman" panose="02020603050405020304" charset="0"/>
              <a:ea typeface="Calibri" panose="020F0502020204030204" charset="0"/>
              <a:cs typeface="Times New Roman" panose="02020603050405020304" charset="0"/>
              <a:sym typeface="Arial" panose="020B0604020202020204" pitchFamily="34" charset="0"/>
            </a:endParaRPr>
          </a:p>
        </p:txBody>
      </p:sp>
    </p:spTree>
    <p:extLst>
      <p:ext uri="{BB962C8B-B14F-4D97-AF65-F5344CB8AC3E}">
        <p14:creationId xmlns:p14="http://schemas.microsoft.com/office/powerpoint/2010/main" val="28564579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C6841-B7E0-4E05-3F9E-3921CE02B97A}"/>
              </a:ext>
            </a:extLst>
          </p:cNvPr>
          <p:cNvSpPr>
            <a:spLocks noGrp="1"/>
          </p:cNvSpPr>
          <p:nvPr>
            <p:ph type="title"/>
          </p:nvPr>
        </p:nvSpPr>
        <p:spPr/>
        <p:txBody>
          <a:bodyPr>
            <a:normAutofit/>
          </a:bodyPr>
          <a:lstStyle/>
          <a:p>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IN" sz="3200" dirty="0">
              <a:solidFill>
                <a:schemeClr val="tx1"/>
              </a:solidFill>
            </a:endParaRPr>
          </a:p>
        </p:txBody>
      </p:sp>
      <p:sp>
        <p:nvSpPr>
          <p:cNvPr id="3" name="Content Placeholder 2">
            <a:extLst>
              <a:ext uri="{FF2B5EF4-FFF2-40B4-BE49-F238E27FC236}">
                <a16:creationId xmlns:a16="http://schemas.microsoft.com/office/drawing/2014/main" id="{CE0CEA29-4770-145C-B4BC-7B73C0D9397D}"/>
              </a:ext>
            </a:extLst>
          </p:cNvPr>
          <p:cNvSpPr>
            <a:spLocks noGrp="1"/>
          </p:cNvSpPr>
          <p:nvPr>
            <p:ph idx="1"/>
          </p:nvPr>
        </p:nvSpPr>
        <p:spPr/>
        <p:txBody>
          <a:bodyPr>
            <a:normAutofit fontScale="92500" lnSpcReduction="20000"/>
          </a:bodyPr>
          <a:lstStyle/>
          <a:p>
            <a:pPr marL="285750" lvl="0" indent="-285750" algn="just" fontAlgn="base">
              <a:buFont typeface="Wingdings" panose="05000000000000000000" charset="0"/>
              <a:buChar char="q"/>
            </a:pPr>
            <a:endPar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@RestController : </a:t>
            </a:r>
            <a:r>
              <a:rPr lang="en-US" b="0" i="0" dirty="0">
                <a:solidFill>
                  <a:schemeClr val="tx1"/>
                </a:solidFill>
                <a:effectLst/>
                <a:latin typeface="Times New Roman" panose="02020603050405020304" pitchFamily="18" charset="0"/>
                <a:cs typeface="Times New Roman" panose="02020603050405020304" pitchFamily="18" charset="0"/>
              </a:rPr>
              <a:t>Spring RestController annotation is used to create RESTful web services using Spring MVC. Spring RestController takes care of mapping request data to the defined request handler method. Once response body is generated from the handler method, it converts it to JSON or XML response.</a:t>
            </a:r>
            <a:endParaRPr lang="en-US" altLang="zh-CN" sz="1800" strike="noStrike" noProof="1">
              <a:solidFill>
                <a:schemeClr val="tx1"/>
              </a:solidFill>
              <a:effectLst/>
              <a:latin typeface="Times New Roman" panose="02020603050405020304" pitchFamily="18" charset="0"/>
              <a:ea typeface="Calibri" panose="020F0502020204030204" charset="0"/>
              <a:cs typeface="Times New Roman" panose="02020603050405020304" pitchFamily="18" charset="0"/>
              <a:sym typeface="Microsoft YaHei" panose="020B0503020204020204" charset="-122"/>
            </a:endParaRPr>
          </a:p>
          <a:p>
            <a:pPr marL="285750" lvl="0" indent="-285750" algn="just" fontAlgn="base">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@Autowired:</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@Autowired annotation provides more fine-grained control over where and how autowiring should be accomplished.</a:t>
            </a:r>
          </a:p>
          <a:p>
            <a:pPr marL="285750" lvl="0" indent="-285750" algn="just" fontAlgn="base">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@RequestMapping : @</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RequestMapping is one of the most common annotation used in Spring Web applications. This annotation maps HTTP requests to handler methods of MVC and REST controllers.</a:t>
            </a:r>
          </a:p>
          <a:p>
            <a:pPr marL="285750" lvl="0" indent="-285750" algn="just" fontAlgn="base">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@Entity:</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The Entity annotation specifies that the class is an entity and is mapped to a database table.</a:t>
            </a:r>
          </a:p>
        </p:txBody>
      </p:sp>
    </p:spTree>
    <p:extLst>
      <p:ext uri="{BB962C8B-B14F-4D97-AF65-F5344CB8AC3E}">
        <p14:creationId xmlns:p14="http://schemas.microsoft.com/office/powerpoint/2010/main" val="3209949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A078-EFF4-F13B-997E-8B474B0184B0}"/>
              </a:ext>
            </a:extLst>
          </p:cNvPr>
          <p:cNvSpPr>
            <a:spLocks noGrp="1"/>
          </p:cNvSpPr>
          <p:nvPr>
            <p:ph type="title"/>
          </p:nvPr>
        </p:nvSpPr>
        <p:spPr/>
        <p:txBody>
          <a:bodyPr>
            <a:normAutofit/>
          </a:bodyPr>
          <a:lstStyle/>
          <a:p>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IN" sz="3200" dirty="0">
              <a:solidFill>
                <a:schemeClr val="tx1"/>
              </a:solidFill>
            </a:endParaRPr>
          </a:p>
        </p:txBody>
      </p:sp>
      <p:sp>
        <p:nvSpPr>
          <p:cNvPr id="3" name="Content Placeholder 2">
            <a:extLst>
              <a:ext uri="{FF2B5EF4-FFF2-40B4-BE49-F238E27FC236}">
                <a16:creationId xmlns:a16="http://schemas.microsoft.com/office/drawing/2014/main" id="{94B5094F-D5C9-6FE2-CA00-0677C9273134}"/>
              </a:ext>
            </a:extLst>
          </p:cNvPr>
          <p:cNvSpPr>
            <a:spLocks noGrp="1"/>
          </p:cNvSpPr>
          <p:nvPr>
            <p:ph idx="1"/>
          </p:nvPr>
        </p:nvSpPr>
        <p:spPr/>
        <p:txBody>
          <a:bodyPr/>
          <a:lstStyle/>
          <a:p>
            <a:pPr marL="285750" lvl="0" indent="-285750" algn="just" fontAlgn="base">
              <a:lnSpc>
                <a:spcPct val="100000"/>
              </a:lnSpc>
              <a:buFont typeface="Wingdings" panose="05000000000000000000" charset="0"/>
              <a:buChar char="q"/>
            </a:pPr>
            <a:r>
              <a:rPr lang="zh-CN"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@RequestBody:</a:t>
            </a:r>
            <a:r>
              <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@RequestBody annot</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ation is applicable to handler methods of spring controller. spring should deserialize a request body into an object.</a:t>
            </a:r>
            <a:endPar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@OneToOne Mapping:</a:t>
            </a:r>
            <a:r>
              <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@OneToOne </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J</a:t>
            </a:r>
            <a:r>
              <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PA annotation is used to map the source</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a:t>
            </a:r>
            <a:r>
              <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entity with the target entity, Hibernate maps the tables in your database to the Entity classes in your application</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a:p>
            <a:pPr marL="285750" lvl="0" indent="-285750" algn="just" fontAlgn="base">
              <a:lnSpc>
                <a:spcPct val="100000"/>
              </a:lnSpc>
              <a:buFont typeface="Wingdings" panose="05000000000000000000" charset="0"/>
              <a:buChar char="q"/>
            </a:pPr>
            <a:r>
              <a:rPr lang="zh-CN"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ManyToOne Mapping:</a:t>
            </a:r>
            <a:r>
              <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@Many-to-One mapping means that many instances of this entity are mapped to one instance of another entity</a:t>
            </a:r>
            <a:r>
              <a:rPr lang="en-US" altLang="zh-CN" noProof="1">
                <a:solidFill>
                  <a:schemeClr val="tx1"/>
                </a:solidFill>
                <a:latin typeface="Times New Roman" panose="02020603050405020304" charset="0"/>
                <a:ea typeface="Calibri" panose="020F0502020204030204" charset="0"/>
                <a:cs typeface="Times New Roman" panose="02020603050405020304" charset="0"/>
                <a:sym typeface="Microsoft YaHei" panose="020B0503020204020204" charset="-122"/>
              </a:rPr>
              <a:t>.</a:t>
            </a:r>
          </a:p>
          <a:p>
            <a:pPr marL="285750" lvl="0" indent="-285750" algn="just" fontAlgn="base">
              <a:lnSpc>
                <a:spcPct val="100000"/>
              </a:lnSpc>
              <a:buFont typeface="Wingdings" panose="05000000000000000000" charset="0"/>
              <a:buChar char="q"/>
            </a:pPr>
            <a:endPar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extLst>
      <p:ext uri="{BB962C8B-B14F-4D97-AF65-F5344CB8AC3E}">
        <p14:creationId xmlns:p14="http://schemas.microsoft.com/office/powerpoint/2010/main" val="20493276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4294-0855-FE58-8BE8-619BDEEECD6B}"/>
              </a:ext>
            </a:extLst>
          </p:cNvPr>
          <p:cNvSpPr>
            <a:spLocks noGrp="1"/>
          </p:cNvSpPr>
          <p:nvPr>
            <p:ph type="title"/>
          </p:nvPr>
        </p:nvSpPr>
        <p:spPr/>
        <p:txBody>
          <a:bodyPr>
            <a:normAutofit/>
          </a:bodyPr>
          <a:lstStyle/>
          <a:p>
            <a:r>
              <a:rPr lang="en-US" altLang="zh-CN"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a:t>
            </a:r>
            <a:endParaRPr lang="en-IN" dirty="0">
              <a:solidFill>
                <a:schemeClr val="tx1"/>
              </a:solidFill>
            </a:endParaRPr>
          </a:p>
        </p:txBody>
      </p:sp>
      <p:sp>
        <p:nvSpPr>
          <p:cNvPr id="3" name="Content Placeholder 2">
            <a:extLst>
              <a:ext uri="{FF2B5EF4-FFF2-40B4-BE49-F238E27FC236}">
                <a16:creationId xmlns:a16="http://schemas.microsoft.com/office/drawing/2014/main" id="{89253A3C-16A9-E6AC-8D33-5FC6116AEFD3}"/>
              </a:ext>
            </a:extLst>
          </p:cNvPr>
          <p:cNvSpPr>
            <a:spLocks noGrp="1"/>
          </p:cNvSpPr>
          <p:nvPr>
            <p:ph idx="1"/>
          </p:nvPr>
        </p:nvSpPr>
        <p:spPr/>
        <p:txBody>
          <a:bodyPr>
            <a:normAutofit fontScale="85000" lnSpcReduction="20000"/>
          </a:bodyPr>
          <a:lstStyle/>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@Table:</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Table annotation is used to create a table in database.</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@JoinColumn:</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@JoinColumn is used to specify a column for joining an entity association or element collection.</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@PutMapping :</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@PutMapping is used for update the records.</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@PostMapping:</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@PostMapping is used to create a resource Mapping.</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@GetMapping:</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@GetMapping is used to read all the inserted records.</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@DeleteMapping :</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@DeleteMapping is used to delete the records.</a:t>
            </a:r>
          </a:p>
          <a:p>
            <a:pPr marL="285750" lvl="0" indent="-285750" algn="just" fontAlgn="base">
              <a:lnSpc>
                <a:spcPct val="110000"/>
              </a:lnSpc>
              <a:buFont typeface="Wingdings" panose="05000000000000000000" charset="0"/>
              <a:buChar char="q"/>
            </a:pPr>
            <a:r>
              <a:rPr lang="en-US" altLang="zh-CN" sz="18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@PathVariable:</a:t>
            </a:r>
            <a:r>
              <a:rPr lang="en-US"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 The Path Variable annotation is used to extract the value from the URL.</a:t>
            </a:r>
          </a:p>
          <a:p>
            <a:pPr marL="285750" lvl="0" indent="-285750" algn="just" fontAlgn="base">
              <a:lnSpc>
                <a:spcPct val="110000"/>
              </a:lnSpc>
              <a:buFont typeface="Wingdings" panose="05000000000000000000" charset="0"/>
              <a:buChar char="q"/>
            </a:pPr>
            <a:r>
              <a:rPr lang="zh-CN" altLang="zh-CN" sz="1800" b="1" dirty="0">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@RequestParam: </a:t>
            </a:r>
            <a:r>
              <a:rPr lang="zh-CN" altLang="zh-CN" sz="1800" dirty="0">
                <a:effectLst/>
                <a:latin typeface="Times New Roman" panose="02020603050405020304" charset="0"/>
                <a:ea typeface="Calibri" panose="020F0502020204030204" charset="0"/>
                <a:cs typeface="Times New Roman" panose="02020603050405020304" charset="0"/>
                <a:sym typeface="Microsoft YaHei" panose="020B0503020204020204" charset="-122"/>
              </a:rPr>
              <a:t>@RequestParam annotation is used to read the form data and bind it automatically to the parameter present in the provided method</a:t>
            </a:r>
            <a:r>
              <a:rPr lang="en-US" altLang="zh-CN" sz="1800" dirty="0">
                <a:effectLst/>
                <a:latin typeface="Times New Roman" panose="02020603050405020304" charset="0"/>
                <a:ea typeface="Calibri" panose="020F0502020204030204" charset="0"/>
                <a:cs typeface="Times New Roman" panose="02020603050405020304" charset="0"/>
                <a:sym typeface="Microsoft YaHei" panose="020B0503020204020204" charset="-122"/>
              </a:rPr>
              <a:t>.</a:t>
            </a:r>
            <a:endParaRPr lang="zh-CN" altLang="zh-CN" sz="1800"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endParaRPr>
          </a:p>
        </p:txBody>
      </p:sp>
    </p:spTree>
    <p:extLst>
      <p:ext uri="{BB962C8B-B14F-4D97-AF65-F5344CB8AC3E}">
        <p14:creationId xmlns:p14="http://schemas.microsoft.com/office/powerpoint/2010/main" val="6774097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F6B48-CE0E-F450-93B5-31CF08C4688F}"/>
              </a:ext>
            </a:extLst>
          </p:cNvPr>
          <p:cNvSpPr>
            <a:spLocks noGrp="1"/>
          </p:cNvSpPr>
          <p:nvPr>
            <p:ph type="title"/>
          </p:nvPr>
        </p:nvSpPr>
        <p:spPr/>
        <p:txBody>
          <a:bodyPr>
            <a:normAutofit/>
          </a:bodyPr>
          <a:lstStyle/>
          <a:p>
            <a:r>
              <a:rPr lang="en-US" altLang="zh-CN" sz="3200" b="1" strike="noStrike" noProof="1">
                <a:solidFill>
                  <a:schemeClr val="tx1"/>
                </a:solidFill>
                <a:effectLst/>
                <a:latin typeface="Times New Roman" panose="02020603050405020304" charset="0"/>
                <a:ea typeface="Calibri" panose="020F0502020204030204" charset="0"/>
                <a:cs typeface="Times New Roman" panose="02020603050405020304" charset="0"/>
                <a:sym typeface="Microsoft YaHei" panose="020B0503020204020204" charset="-122"/>
              </a:rPr>
              <a:t>SPRING ANNOTATIONS</a:t>
            </a:r>
            <a:endParaRPr lang="en-IN" sz="3200" dirty="0">
              <a:solidFill>
                <a:schemeClr val="tx1"/>
              </a:solidFill>
            </a:endParaRPr>
          </a:p>
        </p:txBody>
      </p:sp>
      <p:sp>
        <p:nvSpPr>
          <p:cNvPr id="3" name="Content Placeholder 2">
            <a:extLst>
              <a:ext uri="{FF2B5EF4-FFF2-40B4-BE49-F238E27FC236}">
                <a16:creationId xmlns:a16="http://schemas.microsoft.com/office/drawing/2014/main" id="{47740A1C-50CA-0D47-FD0F-2B2C867701F8}"/>
              </a:ext>
            </a:extLst>
          </p:cNvPr>
          <p:cNvSpPr>
            <a:spLocks noGrp="1"/>
          </p:cNvSpPr>
          <p:nvPr>
            <p:ph idx="1"/>
          </p:nvPr>
        </p:nvSpPr>
        <p:spPr/>
        <p:txBody>
          <a:bodyPr>
            <a:normAutofit/>
          </a:bodyPr>
          <a:lstStyle/>
          <a:p>
            <a:pPr>
              <a:buFont typeface="Wingdings" panose="05000000000000000000" charset="0"/>
              <a:buChar char="q"/>
            </a:pPr>
            <a:r>
              <a:rPr lang="en-US" b="1" dirty="0">
                <a:latin typeface="Times New Roman" panose="02020603050405020304" charset="0"/>
                <a:cs typeface="Times New Roman" panose="02020603050405020304" charset="0"/>
              </a:rPr>
              <a:t>@ExceptionHandler:</a:t>
            </a:r>
            <a:r>
              <a:rPr lang="en-US" dirty="0">
                <a:latin typeface="Times New Roman" panose="02020603050405020304" charset="0"/>
                <a:cs typeface="Times New Roman" panose="02020603050405020304" charset="0"/>
              </a:rPr>
              <a:t>The @ExceptionHandler is an annotation used to handle the specific exceptions and sending the custom responses to the client. </a:t>
            </a:r>
          </a:p>
          <a:p>
            <a:pPr>
              <a:buFont typeface="Wingdings" panose="05000000000000000000" charset="0"/>
              <a:buChar char="q"/>
            </a:pPr>
            <a:r>
              <a:rPr lang="en-US" b="1" dirty="0">
                <a:latin typeface="Times New Roman" panose="02020603050405020304" charset="0"/>
                <a:cs typeface="Times New Roman" panose="02020603050405020304" charset="0"/>
              </a:rPr>
              <a:t>@ControllerAdvice: </a:t>
            </a:r>
            <a:r>
              <a:rPr lang="en-US" dirty="0">
                <a:latin typeface="Times New Roman" panose="02020603050405020304" charset="0"/>
                <a:cs typeface="Times New Roman" panose="02020603050405020304" charset="0"/>
              </a:rPr>
              <a:t>A controller advice allows you to use exactly the same exception handling techniques but apply them across the whole application, not just to an individual controller. You can think of them as an annotation driven interceptor.</a:t>
            </a:r>
          </a:p>
          <a:p>
            <a:endParaRPr lang="en-IN" dirty="0"/>
          </a:p>
          <a:p>
            <a:pPr algn="l">
              <a:buFont typeface="Arial" panose="020B0604020202020204" pitchFamily="34" charset="0"/>
              <a:buChar char="•"/>
            </a:pPr>
            <a:r>
              <a:rPr lang="en-US" dirty="0">
                <a:latin typeface="Times New Roman" panose="02020603050405020304" charset="0"/>
                <a:cs typeface="Times New Roman" panose="02020603050405020304" charset="0"/>
              </a:rPr>
              <a:t>Handles Resource Not Found Exception</a:t>
            </a:r>
          </a:p>
          <a:p>
            <a:pPr algn="l">
              <a:buFont typeface="Arial" panose="020B0604020202020204" pitchFamily="34" charset="0"/>
              <a:buChar char="•"/>
            </a:pPr>
            <a:r>
              <a:rPr lang="en-US" dirty="0">
                <a:latin typeface="Times New Roman" panose="02020603050405020304" charset="0"/>
                <a:cs typeface="Times New Roman" panose="02020603050405020304" charset="0"/>
              </a:rPr>
              <a:t>Handles Method Argument Not Valid Exception  </a:t>
            </a:r>
          </a:p>
        </p:txBody>
      </p:sp>
    </p:spTree>
    <p:extLst>
      <p:ext uri="{BB962C8B-B14F-4D97-AF65-F5344CB8AC3E}">
        <p14:creationId xmlns:p14="http://schemas.microsoft.com/office/powerpoint/2010/main" val="15662101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383</TotalTime>
  <Words>1343</Words>
  <Application>Microsoft Office PowerPoint</Application>
  <PresentationFormat>Widescreen</PresentationFormat>
  <Paragraphs>101</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Arial</vt:lpstr>
      <vt:lpstr>Calibri</vt:lpstr>
      <vt:lpstr>Gill Sans MT</vt:lpstr>
      <vt:lpstr>Times New Roman</vt:lpstr>
      <vt:lpstr>Wingdings</vt:lpstr>
      <vt:lpstr>Parcel</vt:lpstr>
      <vt:lpstr>PowerPoint Presentation</vt:lpstr>
      <vt:lpstr>grocery MANAGEMENT SYSTEM</vt:lpstr>
      <vt:lpstr>INTRODUCTION</vt:lpstr>
      <vt:lpstr>TECHNOLOGIES USED</vt:lpstr>
      <vt:lpstr>REQUIRED SPECIFICATIONS</vt:lpstr>
      <vt:lpstr>SPRING ANNOTATIONS</vt:lpstr>
      <vt:lpstr>SPRING ANNOTATIONS</vt:lpstr>
      <vt:lpstr>SPRING ANNOTATIONSa</vt:lpstr>
      <vt:lpstr>SPRING ANNOTATIONS</vt:lpstr>
      <vt:lpstr>SYSTEM FLOW DIAGRAM</vt:lpstr>
      <vt:lpstr>MODULEs</vt:lpstr>
      <vt:lpstr>OUTPUT SCREENSHOTS                                    IN POSTMAN</vt:lpstr>
      <vt:lpstr>Output -</vt:lpstr>
      <vt:lpstr>Output -</vt:lpstr>
      <vt:lpstr>Output -</vt:lpstr>
      <vt:lpstr>Output -</vt:lpstr>
      <vt:lpstr>Browser outputs - </vt:lpstr>
      <vt:lpstr>Output</vt:lpstr>
      <vt:lpstr>Output</vt:lpstr>
      <vt:lpstr>Output</vt:lpstr>
      <vt:lpstr>Advantages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vijay kumar</dc:creator>
  <cp:lastModifiedBy>Rajshri Hinge</cp:lastModifiedBy>
  <cp:revision>11</cp:revision>
  <dcterms:created xsi:type="dcterms:W3CDTF">2023-04-19T14:53:27Z</dcterms:created>
  <dcterms:modified xsi:type="dcterms:W3CDTF">2023-04-25T14:18:53Z</dcterms:modified>
</cp:coreProperties>
</file>

<file path=docProps/thumbnail.jpeg>
</file>